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404" r:id="rId3"/>
    <p:sldId id="256" r:id="rId4"/>
    <p:sldId id="387" r:id="rId5"/>
    <p:sldId id="388" r:id="rId6"/>
    <p:sldId id="393" r:id="rId7"/>
    <p:sldId id="389" r:id="rId8"/>
    <p:sldId id="390" r:id="rId9"/>
    <p:sldId id="391" r:id="rId10"/>
    <p:sldId id="392" r:id="rId11"/>
    <p:sldId id="394" r:id="rId12"/>
    <p:sldId id="398" r:id="rId13"/>
    <p:sldId id="399" r:id="rId14"/>
    <p:sldId id="400" r:id="rId15"/>
    <p:sldId id="401" r:id="rId16"/>
    <p:sldId id="402" r:id="rId17"/>
    <p:sldId id="403" r:id="rId18"/>
    <p:sldId id="272" r:id="rId19"/>
    <p:sldId id="257" r:id="rId20"/>
    <p:sldId id="279" r:id="rId21"/>
    <p:sldId id="286" r:id="rId22"/>
    <p:sldId id="284" r:id="rId23"/>
    <p:sldId id="397" r:id="rId24"/>
    <p:sldId id="287" r:id="rId25"/>
    <p:sldId id="282" r:id="rId2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6" autoAdjust="0"/>
    <p:restoredTop sz="94660"/>
  </p:normalViewPr>
  <p:slideViewPr>
    <p:cSldViewPr snapToGrid="0">
      <p:cViewPr>
        <p:scale>
          <a:sx n="99" d="100"/>
          <a:sy n="99" d="100"/>
        </p:scale>
        <p:origin x="-514" y="-41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9F5A42-1D26-496B-894D-0FBB9314B788}" type="datetimeFigureOut">
              <a:rPr lang="es-ES" smtClean="0"/>
              <a:t>21/09/2021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212D40-13FD-4402-A678-0D33B1C45D5A}" type="slidenum">
              <a:rPr lang="es-ES" smtClean="0"/>
              <a:t>‹Nº›</a:t>
            </a:fld>
            <a:endParaRPr lang="es-ES"/>
          </a:p>
        </p:txBody>
      </p:sp>
    </p:spTree>
    <p:extLst>
      <p:ext uri="{BB962C8B-B14F-4D97-AF65-F5344CB8AC3E}">
        <p14:creationId xmlns:p14="http://schemas.microsoft.com/office/powerpoint/2010/main" val="3543581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DO"/>
          </a:p>
        </p:txBody>
      </p:sp>
      <p:sp>
        <p:nvSpPr>
          <p:cNvPr id="4" name="Marcador de número de diapositiva 3"/>
          <p:cNvSpPr>
            <a:spLocks noGrp="1"/>
          </p:cNvSpPr>
          <p:nvPr>
            <p:ph type="sldNum" sz="quarter" idx="10"/>
          </p:nvPr>
        </p:nvSpPr>
        <p:spPr/>
        <p:txBody>
          <a:bodyPr/>
          <a:lstStyle/>
          <a:p>
            <a:fld id="{6DF6E72E-2C1A-4AD5-8969-B5C8537FA9A4}" type="slidenum">
              <a:rPr lang="es-PE" smtClean="0"/>
              <a:t>4</a:t>
            </a:fld>
            <a:endParaRPr lang="es-PE"/>
          </a:p>
        </p:txBody>
      </p:sp>
    </p:spTree>
    <p:extLst>
      <p:ext uri="{BB962C8B-B14F-4D97-AF65-F5344CB8AC3E}">
        <p14:creationId xmlns:p14="http://schemas.microsoft.com/office/powerpoint/2010/main" val="3325471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DO"/>
          </a:p>
        </p:txBody>
      </p:sp>
      <p:sp>
        <p:nvSpPr>
          <p:cNvPr id="4" name="Marcador de número de diapositiva 3"/>
          <p:cNvSpPr>
            <a:spLocks noGrp="1"/>
          </p:cNvSpPr>
          <p:nvPr>
            <p:ph type="sldNum" sz="quarter" idx="10"/>
          </p:nvPr>
        </p:nvSpPr>
        <p:spPr/>
        <p:txBody>
          <a:bodyPr/>
          <a:lstStyle/>
          <a:p>
            <a:fld id="{6DF6E72E-2C1A-4AD5-8969-B5C8537FA9A4}" type="slidenum">
              <a:rPr lang="es-PE" smtClean="0"/>
              <a:t>7</a:t>
            </a:fld>
            <a:endParaRPr lang="es-PE"/>
          </a:p>
        </p:txBody>
      </p:sp>
    </p:spTree>
    <p:extLst>
      <p:ext uri="{BB962C8B-B14F-4D97-AF65-F5344CB8AC3E}">
        <p14:creationId xmlns:p14="http://schemas.microsoft.com/office/powerpoint/2010/main" val="4270170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DO"/>
          </a:p>
        </p:txBody>
      </p:sp>
      <p:sp>
        <p:nvSpPr>
          <p:cNvPr id="4" name="Marcador de número de diapositiva 3"/>
          <p:cNvSpPr>
            <a:spLocks noGrp="1"/>
          </p:cNvSpPr>
          <p:nvPr>
            <p:ph type="sldNum" sz="quarter" idx="10"/>
          </p:nvPr>
        </p:nvSpPr>
        <p:spPr/>
        <p:txBody>
          <a:bodyPr/>
          <a:lstStyle/>
          <a:p>
            <a:fld id="{6DF6E72E-2C1A-4AD5-8969-B5C8537FA9A4}" type="slidenum">
              <a:rPr lang="es-PE" smtClean="0"/>
              <a:t>9</a:t>
            </a:fld>
            <a:endParaRPr lang="es-PE"/>
          </a:p>
        </p:txBody>
      </p:sp>
    </p:spTree>
    <p:extLst>
      <p:ext uri="{BB962C8B-B14F-4D97-AF65-F5344CB8AC3E}">
        <p14:creationId xmlns:p14="http://schemas.microsoft.com/office/powerpoint/2010/main" val="3261657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DO"/>
          </a:p>
        </p:txBody>
      </p:sp>
      <p:sp>
        <p:nvSpPr>
          <p:cNvPr id="4" name="Marcador de número de diapositiva 3"/>
          <p:cNvSpPr>
            <a:spLocks noGrp="1"/>
          </p:cNvSpPr>
          <p:nvPr>
            <p:ph type="sldNum" sz="quarter" idx="10"/>
          </p:nvPr>
        </p:nvSpPr>
        <p:spPr/>
        <p:txBody>
          <a:bodyPr/>
          <a:lstStyle/>
          <a:p>
            <a:fld id="{6DF6E72E-2C1A-4AD5-8969-B5C8537FA9A4}" type="slidenum">
              <a:rPr lang="es-PE" smtClean="0"/>
              <a:t>10</a:t>
            </a:fld>
            <a:endParaRPr lang="es-PE"/>
          </a:p>
        </p:txBody>
      </p:sp>
    </p:spTree>
    <p:extLst>
      <p:ext uri="{BB962C8B-B14F-4D97-AF65-F5344CB8AC3E}">
        <p14:creationId xmlns:p14="http://schemas.microsoft.com/office/powerpoint/2010/main" val="3486803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DO"/>
          </a:p>
        </p:txBody>
      </p:sp>
      <p:sp>
        <p:nvSpPr>
          <p:cNvPr id="4" name="Marcador de número de diapositiva 3"/>
          <p:cNvSpPr>
            <a:spLocks noGrp="1"/>
          </p:cNvSpPr>
          <p:nvPr>
            <p:ph type="sldNum" sz="quarter" idx="10"/>
          </p:nvPr>
        </p:nvSpPr>
        <p:spPr/>
        <p:txBody>
          <a:bodyPr/>
          <a:lstStyle/>
          <a:p>
            <a:fld id="{6DF6E72E-2C1A-4AD5-8969-B5C8537FA9A4}" type="slidenum">
              <a:rPr lang="es-PE" smtClean="0"/>
              <a:t>12</a:t>
            </a:fld>
            <a:endParaRPr lang="es-PE"/>
          </a:p>
        </p:txBody>
      </p:sp>
    </p:spTree>
    <p:extLst>
      <p:ext uri="{BB962C8B-B14F-4D97-AF65-F5344CB8AC3E}">
        <p14:creationId xmlns:p14="http://schemas.microsoft.com/office/powerpoint/2010/main" val="1211031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DO"/>
          </a:p>
        </p:txBody>
      </p:sp>
      <p:sp>
        <p:nvSpPr>
          <p:cNvPr id="4" name="Marcador de número de diapositiva 3"/>
          <p:cNvSpPr>
            <a:spLocks noGrp="1"/>
          </p:cNvSpPr>
          <p:nvPr>
            <p:ph type="sldNum" sz="quarter" idx="10"/>
          </p:nvPr>
        </p:nvSpPr>
        <p:spPr/>
        <p:txBody>
          <a:bodyPr/>
          <a:lstStyle/>
          <a:p>
            <a:fld id="{6DF6E72E-2C1A-4AD5-8969-B5C8537FA9A4}" type="slidenum">
              <a:rPr lang="es-PE" smtClean="0"/>
              <a:t>14</a:t>
            </a:fld>
            <a:endParaRPr lang="es-PE"/>
          </a:p>
        </p:txBody>
      </p:sp>
    </p:spTree>
    <p:extLst>
      <p:ext uri="{BB962C8B-B14F-4D97-AF65-F5344CB8AC3E}">
        <p14:creationId xmlns:p14="http://schemas.microsoft.com/office/powerpoint/2010/main" val="2266250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DO"/>
          </a:p>
        </p:txBody>
      </p:sp>
      <p:sp>
        <p:nvSpPr>
          <p:cNvPr id="4" name="Marcador de número de diapositiva 3"/>
          <p:cNvSpPr>
            <a:spLocks noGrp="1"/>
          </p:cNvSpPr>
          <p:nvPr>
            <p:ph type="sldNum" sz="quarter" idx="10"/>
          </p:nvPr>
        </p:nvSpPr>
        <p:spPr/>
        <p:txBody>
          <a:bodyPr/>
          <a:lstStyle/>
          <a:p>
            <a:fld id="{6DF6E72E-2C1A-4AD5-8969-B5C8537FA9A4}" type="slidenum">
              <a:rPr lang="es-PE" smtClean="0"/>
              <a:t>16</a:t>
            </a:fld>
            <a:endParaRPr lang="es-PE"/>
          </a:p>
        </p:txBody>
      </p:sp>
    </p:spTree>
    <p:extLst>
      <p:ext uri="{BB962C8B-B14F-4D97-AF65-F5344CB8AC3E}">
        <p14:creationId xmlns:p14="http://schemas.microsoft.com/office/powerpoint/2010/main" val="2558807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463546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042768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838972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612068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558000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05053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4058336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16DCC1-8344-4CF3-9232-8B7CD10BEC9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3C6C523-A314-468A-8CE5-7EB57F3E4E81}"/>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BE44AC5F-54CB-44F4-9347-448240D0A6B9}"/>
              </a:ext>
            </a:extLst>
          </p:cNvPr>
          <p:cNvSpPr>
            <a:spLocks noGrp="1"/>
          </p:cNvSpPr>
          <p:nvPr>
            <p:ph type="dt" sz="half" idx="10"/>
          </p:nvPr>
        </p:nvSpPr>
        <p:spPr/>
        <p:txBody>
          <a:bodyPr/>
          <a:lstStyle/>
          <a:p>
            <a:fld id="{6CB1A97C-945A-4D05-AEDC-4BD5E0C85F84}" type="datetimeFigureOut">
              <a:rPr lang="es-ES" smtClean="0"/>
              <a:t>21/09/2021</a:t>
            </a:fld>
            <a:endParaRPr lang="es-ES"/>
          </a:p>
        </p:txBody>
      </p:sp>
      <p:sp>
        <p:nvSpPr>
          <p:cNvPr id="5" name="Marcador de pie de página 4">
            <a:extLst>
              <a:ext uri="{FF2B5EF4-FFF2-40B4-BE49-F238E27FC236}">
                <a16:creationId xmlns:a16="http://schemas.microsoft.com/office/drawing/2014/main" id="{B5D719B4-F6B8-4F39-9DEA-A8B7E45D9A3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70141C-5472-4CF0-8496-4C363FA59E23}"/>
              </a:ext>
            </a:extLst>
          </p:cNvPr>
          <p:cNvSpPr>
            <a:spLocks noGrp="1"/>
          </p:cNvSpPr>
          <p:nvPr>
            <p:ph type="sldNum" sz="quarter" idx="12"/>
          </p:nvPr>
        </p:nvSpPr>
        <p:spPr/>
        <p:txBody>
          <a:bodyPr/>
          <a:lstStyle/>
          <a:p>
            <a:fld id="{12F26BE3-6CED-46AA-A6D8-6B43EDD7BDC8}" type="slidenum">
              <a:rPr lang="es-ES" smtClean="0"/>
              <a:t>‹Nº›</a:t>
            </a:fld>
            <a:endParaRPr lang="es-ES"/>
          </a:p>
        </p:txBody>
      </p:sp>
    </p:spTree>
    <p:extLst>
      <p:ext uri="{BB962C8B-B14F-4D97-AF65-F5344CB8AC3E}">
        <p14:creationId xmlns:p14="http://schemas.microsoft.com/office/powerpoint/2010/main" val="896812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5936D0-EB3C-4015-A0B7-AB7E7C681FB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ACF090-C659-49F0-8D6E-511DA6A9B6A4}"/>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CA855AE-8015-4692-9444-05B8FB7D1CFB}"/>
              </a:ext>
            </a:extLst>
          </p:cNvPr>
          <p:cNvSpPr>
            <a:spLocks noGrp="1"/>
          </p:cNvSpPr>
          <p:nvPr>
            <p:ph type="dt" sz="half" idx="10"/>
          </p:nvPr>
        </p:nvSpPr>
        <p:spPr/>
        <p:txBody>
          <a:bodyPr/>
          <a:lstStyle/>
          <a:p>
            <a:fld id="{6CB1A97C-945A-4D05-AEDC-4BD5E0C85F84}" type="datetimeFigureOut">
              <a:rPr lang="es-ES" smtClean="0"/>
              <a:t>21/09/2021</a:t>
            </a:fld>
            <a:endParaRPr lang="es-ES"/>
          </a:p>
        </p:txBody>
      </p:sp>
      <p:sp>
        <p:nvSpPr>
          <p:cNvPr id="5" name="Marcador de pie de página 4">
            <a:extLst>
              <a:ext uri="{FF2B5EF4-FFF2-40B4-BE49-F238E27FC236}">
                <a16:creationId xmlns:a16="http://schemas.microsoft.com/office/drawing/2014/main" id="{5EEEE8D8-3F33-4873-B316-3171376DA7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6B47725-95C1-4914-AA2D-07052783317C}"/>
              </a:ext>
            </a:extLst>
          </p:cNvPr>
          <p:cNvSpPr>
            <a:spLocks noGrp="1"/>
          </p:cNvSpPr>
          <p:nvPr>
            <p:ph type="sldNum" sz="quarter" idx="12"/>
          </p:nvPr>
        </p:nvSpPr>
        <p:spPr/>
        <p:txBody>
          <a:bodyPr/>
          <a:lstStyle/>
          <a:p>
            <a:fld id="{12F26BE3-6CED-46AA-A6D8-6B43EDD7BDC8}" type="slidenum">
              <a:rPr lang="es-ES" smtClean="0"/>
              <a:t>‹Nº›</a:t>
            </a:fld>
            <a:endParaRPr lang="es-ES"/>
          </a:p>
        </p:txBody>
      </p:sp>
    </p:spTree>
    <p:extLst>
      <p:ext uri="{BB962C8B-B14F-4D97-AF65-F5344CB8AC3E}">
        <p14:creationId xmlns:p14="http://schemas.microsoft.com/office/powerpoint/2010/main" val="1356354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640E1C-E183-4633-97EF-F8EE5C5802BF}"/>
              </a:ext>
            </a:extLst>
          </p:cNvPr>
          <p:cNvSpPr>
            <a:spLocks noGrp="1"/>
          </p:cNvSpPr>
          <p:nvPr>
            <p:ph type="title"/>
          </p:nvPr>
        </p:nvSpPr>
        <p:spPr>
          <a:xfrm>
            <a:off x="831851" y="1709742"/>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A759B41F-07B5-4EFE-94B4-7AB0AA0A0FBC}"/>
              </a:ext>
            </a:extLst>
          </p:cNvPr>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71D0D39F-143A-42F0-897C-9F9F4F380EFC}"/>
              </a:ext>
            </a:extLst>
          </p:cNvPr>
          <p:cNvSpPr>
            <a:spLocks noGrp="1"/>
          </p:cNvSpPr>
          <p:nvPr>
            <p:ph type="dt" sz="half" idx="10"/>
          </p:nvPr>
        </p:nvSpPr>
        <p:spPr/>
        <p:txBody>
          <a:bodyPr/>
          <a:lstStyle/>
          <a:p>
            <a:fld id="{6CB1A97C-945A-4D05-AEDC-4BD5E0C85F84}" type="datetimeFigureOut">
              <a:rPr lang="es-ES" smtClean="0"/>
              <a:t>21/09/2021</a:t>
            </a:fld>
            <a:endParaRPr lang="es-ES"/>
          </a:p>
        </p:txBody>
      </p:sp>
      <p:sp>
        <p:nvSpPr>
          <p:cNvPr id="5" name="Marcador de pie de página 4">
            <a:extLst>
              <a:ext uri="{FF2B5EF4-FFF2-40B4-BE49-F238E27FC236}">
                <a16:creationId xmlns:a16="http://schemas.microsoft.com/office/drawing/2014/main" id="{FFF68F5F-F1CD-4E89-A138-D7D8867ED0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9991BEA-F987-4028-AC76-D795BD2E10B8}"/>
              </a:ext>
            </a:extLst>
          </p:cNvPr>
          <p:cNvSpPr>
            <a:spLocks noGrp="1"/>
          </p:cNvSpPr>
          <p:nvPr>
            <p:ph type="sldNum" sz="quarter" idx="12"/>
          </p:nvPr>
        </p:nvSpPr>
        <p:spPr/>
        <p:txBody>
          <a:bodyPr/>
          <a:lstStyle/>
          <a:p>
            <a:fld id="{12F26BE3-6CED-46AA-A6D8-6B43EDD7BDC8}" type="slidenum">
              <a:rPr lang="es-ES" smtClean="0"/>
              <a:t>‹Nº›</a:t>
            </a:fld>
            <a:endParaRPr lang="es-ES"/>
          </a:p>
        </p:txBody>
      </p:sp>
    </p:spTree>
    <p:extLst>
      <p:ext uri="{BB962C8B-B14F-4D97-AF65-F5344CB8AC3E}">
        <p14:creationId xmlns:p14="http://schemas.microsoft.com/office/powerpoint/2010/main" val="851288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06A111-F603-46E2-AAC0-ABE9E69714C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B851B37-DF09-4D02-B6E7-3D288A0133A0}"/>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239B6AA6-86DF-4B3B-8361-496228594D1A}"/>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6EB258E-9120-4250-8D1E-41E4843A7A03}"/>
              </a:ext>
            </a:extLst>
          </p:cNvPr>
          <p:cNvSpPr>
            <a:spLocks noGrp="1"/>
          </p:cNvSpPr>
          <p:nvPr>
            <p:ph type="dt" sz="half" idx="10"/>
          </p:nvPr>
        </p:nvSpPr>
        <p:spPr/>
        <p:txBody>
          <a:bodyPr/>
          <a:lstStyle/>
          <a:p>
            <a:fld id="{6CB1A97C-945A-4D05-AEDC-4BD5E0C85F84}" type="datetimeFigureOut">
              <a:rPr lang="es-ES" smtClean="0"/>
              <a:t>21/09/2021</a:t>
            </a:fld>
            <a:endParaRPr lang="es-ES"/>
          </a:p>
        </p:txBody>
      </p:sp>
      <p:sp>
        <p:nvSpPr>
          <p:cNvPr id="6" name="Marcador de pie de página 5">
            <a:extLst>
              <a:ext uri="{FF2B5EF4-FFF2-40B4-BE49-F238E27FC236}">
                <a16:creationId xmlns:a16="http://schemas.microsoft.com/office/drawing/2014/main" id="{D57115CB-6A8B-4591-9F70-367663EB6C4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9BBEDA2-1091-40BF-96CB-96363CFF4A61}"/>
              </a:ext>
            </a:extLst>
          </p:cNvPr>
          <p:cNvSpPr>
            <a:spLocks noGrp="1"/>
          </p:cNvSpPr>
          <p:nvPr>
            <p:ph type="sldNum" sz="quarter" idx="12"/>
          </p:nvPr>
        </p:nvSpPr>
        <p:spPr/>
        <p:txBody>
          <a:bodyPr/>
          <a:lstStyle/>
          <a:p>
            <a:fld id="{12F26BE3-6CED-46AA-A6D8-6B43EDD7BDC8}" type="slidenum">
              <a:rPr lang="es-ES" smtClean="0"/>
              <a:t>‹Nº›</a:t>
            </a:fld>
            <a:endParaRPr lang="es-ES"/>
          </a:p>
        </p:txBody>
      </p:sp>
    </p:spTree>
    <p:extLst>
      <p:ext uri="{BB962C8B-B14F-4D97-AF65-F5344CB8AC3E}">
        <p14:creationId xmlns:p14="http://schemas.microsoft.com/office/powerpoint/2010/main" val="3929820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42430A-F3DF-437E-9AAD-D57D13B50F80}"/>
              </a:ext>
            </a:extLst>
          </p:cNvPr>
          <p:cNvSpPr>
            <a:spLocks noGrp="1"/>
          </p:cNvSpPr>
          <p:nvPr>
            <p:ph type="title"/>
          </p:nvPr>
        </p:nvSpPr>
        <p:spPr>
          <a:xfrm>
            <a:off x="839788" y="365129"/>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D467952-686D-4D53-9058-6525E98AB9A7}"/>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7026A90B-A958-46CD-8172-1A5962278E6B}"/>
              </a:ext>
            </a:extLst>
          </p:cNvPr>
          <p:cNvSpPr>
            <a:spLocks noGrp="1"/>
          </p:cNvSpPr>
          <p:nvPr>
            <p:ph sz="half" idx="2"/>
          </p:nvPr>
        </p:nvSpPr>
        <p:spPr>
          <a:xfrm>
            <a:off x="839789"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8DF43AD-7023-48E9-8712-BAD1CF85FE83}"/>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67D1C320-9E3D-436A-BD27-47D5B8CC0048}"/>
              </a:ext>
            </a:extLst>
          </p:cNvPr>
          <p:cNvSpPr>
            <a:spLocks noGrp="1"/>
          </p:cNvSpPr>
          <p:nvPr>
            <p:ph sz="quarter" idx="4"/>
          </p:nvPr>
        </p:nvSpPr>
        <p:spPr>
          <a:xfrm>
            <a:off x="6172202"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786DBEB-7891-47D9-A079-5A7EB0A5DAE1}"/>
              </a:ext>
            </a:extLst>
          </p:cNvPr>
          <p:cNvSpPr>
            <a:spLocks noGrp="1"/>
          </p:cNvSpPr>
          <p:nvPr>
            <p:ph type="dt" sz="half" idx="10"/>
          </p:nvPr>
        </p:nvSpPr>
        <p:spPr/>
        <p:txBody>
          <a:bodyPr/>
          <a:lstStyle/>
          <a:p>
            <a:fld id="{6CB1A97C-945A-4D05-AEDC-4BD5E0C85F84}" type="datetimeFigureOut">
              <a:rPr lang="es-ES" smtClean="0"/>
              <a:t>21/09/2021</a:t>
            </a:fld>
            <a:endParaRPr lang="es-ES"/>
          </a:p>
        </p:txBody>
      </p:sp>
      <p:sp>
        <p:nvSpPr>
          <p:cNvPr id="8" name="Marcador de pie de página 7">
            <a:extLst>
              <a:ext uri="{FF2B5EF4-FFF2-40B4-BE49-F238E27FC236}">
                <a16:creationId xmlns:a16="http://schemas.microsoft.com/office/drawing/2014/main" id="{914F24E7-88A8-49FB-A332-882984F4EA6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3F597B7-47B9-41C2-BF07-ACAE12528147}"/>
              </a:ext>
            </a:extLst>
          </p:cNvPr>
          <p:cNvSpPr>
            <a:spLocks noGrp="1"/>
          </p:cNvSpPr>
          <p:nvPr>
            <p:ph type="sldNum" sz="quarter" idx="12"/>
          </p:nvPr>
        </p:nvSpPr>
        <p:spPr/>
        <p:txBody>
          <a:bodyPr/>
          <a:lstStyle/>
          <a:p>
            <a:fld id="{12F26BE3-6CED-46AA-A6D8-6B43EDD7BDC8}" type="slidenum">
              <a:rPr lang="es-ES" smtClean="0"/>
              <a:t>‹Nº›</a:t>
            </a:fld>
            <a:endParaRPr lang="es-ES"/>
          </a:p>
        </p:txBody>
      </p:sp>
    </p:spTree>
    <p:extLst>
      <p:ext uri="{BB962C8B-B14F-4D97-AF65-F5344CB8AC3E}">
        <p14:creationId xmlns:p14="http://schemas.microsoft.com/office/powerpoint/2010/main" val="457628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610E75-BAB4-4784-B742-891831FBAAF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80D136F3-D1F2-4E9A-9BA1-A8948F98CE6B}"/>
              </a:ext>
            </a:extLst>
          </p:cNvPr>
          <p:cNvSpPr>
            <a:spLocks noGrp="1"/>
          </p:cNvSpPr>
          <p:nvPr>
            <p:ph type="dt" sz="half" idx="10"/>
          </p:nvPr>
        </p:nvSpPr>
        <p:spPr/>
        <p:txBody>
          <a:bodyPr/>
          <a:lstStyle/>
          <a:p>
            <a:fld id="{6CB1A97C-945A-4D05-AEDC-4BD5E0C85F84}" type="datetimeFigureOut">
              <a:rPr lang="es-ES" smtClean="0"/>
              <a:t>21/09/2021</a:t>
            </a:fld>
            <a:endParaRPr lang="es-ES"/>
          </a:p>
        </p:txBody>
      </p:sp>
      <p:sp>
        <p:nvSpPr>
          <p:cNvPr id="4" name="Marcador de pie de página 3">
            <a:extLst>
              <a:ext uri="{FF2B5EF4-FFF2-40B4-BE49-F238E27FC236}">
                <a16:creationId xmlns:a16="http://schemas.microsoft.com/office/drawing/2014/main" id="{728A2A31-232E-42FA-A2E9-29FD4508AEF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35FC6E0-85C0-45B0-BD5D-77AEC8383497}"/>
              </a:ext>
            </a:extLst>
          </p:cNvPr>
          <p:cNvSpPr>
            <a:spLocks noGrp="1"/>
          </p:cNvSpPr>
          <p:nvPr>
            <p:ph type="sldNum" sz="quarter" idx="12"/>
          </p:nvPr>
        </p:nvSpPr>
        <p:spPr/>
        <p:txBody>
          <a:bodyPr/>
          <a:lstStyle/>
          <a:p>
            <a:fld id="{12F26BE3-6CED-46AA-A6D8-6B43EDD7BDC8}" type="slidenum">
              <a:rPr lang="es-ES" smtClean="0"/>
              <a:t>‹Nº›</a:t>
            </a:fld>
            <a:endParaRPr lang="es-ES"/>
          </a:p>
        </p:txBody>
      </p:sp>
    </p:spTree>
    <p:extLst>
      <p:ext uri="{BB962C8B-B14F-4D97-AF65-F5344CB8AC3E}">
        <p14:creationId xmlns:p14="http://schemas.microsoft.com/office/powerpoint/2010/main" val="1270523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BC771F9-E0A1-4D71-A77E-95CCDD7D5E83}"/>
              </a:ext>
            </a:extLst>
          </p:cNvPr>
          <p:cNvSpPr>
            <a:spLocks noGrp="1"/>
          </p:cNvSpPr>
          <p:nvPr>
            <p:ph type="dt" sz="half" idx="10"/>
          </p:nvPr>
        </p:nvSpPr>
        <p:spPr/>
        <p:txBody>
          <a:bodyPr/>
          <a:lstStyle/>
          <a:p>
            <a:fld id="{6CB1A97C-945A-4D05-AEDC-4BD5E0C85F84}" type="datetimeFigureOut">
              <a:rPr lang="es-ES" smtClean="0"/>
              <a:t>21/09/2021</a:t>
            </a:fld>
            <a:endParaRPr lang="es-ES"/>
          </a:p>
        </p:txBody>
      </p:sp>
      <p:sp>
        <p:nvSpPr>
          <p:cNvPr id="3" name="Marcador de pie de página 2">
            <a:extLst>
              <a:ext uri="{FF2B5EF4-FFF2-40B4-BE49-F238E27FC236}">
                <a16:creationId xmlns:a16="http://schemas.microsoft.com/office/drawing/2014/main" id="{6DF64902-3F02-464A-858B-62A3A631BE6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5C67021-2393-48A2-9D30-E207457D6004}"/>
              </a:ext>
            </a:extLst>
          </p:cNvPr>
          <p:cNvSpPr>
            <a:spLocks noGrp="1"/>
          </p:cNvSpPr>
          <p:nvPr>
            <p:ph type="sldNum" sz="quarter" idx="12"/>
          </p:nvPr>
        </p:nvSpPr>
        <p:spPr/>
        <p:txBody>
          <a:bodyPr/>
          <a:lstStyle/>
          <a:p>
            <a:fld id="{12F26BE3-6CED-46AA-A6D8-6B43EDD7BDC8}" type="slidenum">
              <a:rPr lang="es-ES" smtClean="0"/>
              <a:t>‹Nº›</a:t>
            </a:fld>
            <a:endParaRPr lang="es-ES"/>
          </a:p>
        </p:txBody>
      </p:sp>
    </p:spTree>
    <p:extLst>
      <p:ext uri="{BB962C8B-B14F-4D97-AF65-F5344CB8AC3E}">
        <p14:creationId xmlns:p14="http://schemas.microsoft.com/office/powerpoint/2010/main" val="1751848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853C8C-B12E-4C17-B05E-68F53C0E7FB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C387DF0-3E4C-4214-813A-1C893AC3A851}"/>
              </a:ext>
            </a:extLst>
          </p:cNvPr>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8A56FCF-2D35-4DA6-9469-8177EDC39F2C}"/>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F2BA50DC-D71E-41B2-9FD5-4A7E29CC9FC8}"/>
              </a:ext>
            </a:extLst>
          </p:cNvPr>
          <p:cNvSpPr>
            <a:spLocks noGrp="1"/>
          </p:cNvSpPr>
          <p:nvPr>
            <p:ph type="dt" sz="half" idx="10"/>
          </p:nvPr>
        </p:nvSpPr>
        <p:spPr/>
        <p:txBody>
          <a:bodyPr/>
          <a:lstStyle/>
          <a:p>
            <a:fld id="{6CB1A97C-945A-4D05-AEDC-4BD5E0C85F84}" type="datetimeFigureOut">
              <a:rPr lang="es-ES" smtClean="0"/>
              <a:t>21/09/2021</a:t>
            </a:fld>
            <a:endParaRPr lang="es-ES"/>
          </a:p>
        </p:txBody>
      </p:sp>
      <p:sp>
        <p:nvSpPr>
          <p:cNvPr id="6" name="Marcador de pie de página 5">
            <a:extLst>
              <a:ext uri="{FF2B5EF4-FFF2-40B4-BE49-F238E27FC236}">
                <a16:creationId xmlns:a16="http://schemas.microsoft.com/office/drawing/2014/main" id="{F2916ECF-636C-4ACE-86D2-5816C9F8C2A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3803AF2-DCF6-4DBA-9470-33010E6BD701}"/>
              </a:ext>
            </a:extLst>
          </p:cNvPr>
          <p:cNvSpPr>
            <a:spLocks noGrp="1"/>
          </p:cNvSpPr>
          <p:nvPr>
            <p:ph type="sldNum" sz="quarter" idx="12"/>
          </p:nvPr>
        </p:nvSpPr>
        <p:spPr/>
        <p:txBody>
          <a:bodyPr/>
          <a:lstStyle/>
          <a:p>
            <a:fld id="{12F26BE3-6CED-46AA-A6D8-6B43EDD7BDC8}" type="slidenum">
              <a:rPr lang="es-ES" smtClean="0"/>
              <a:t>‹Nº›</a:t>
            </a:fld>
            <a:endParaRPr lang="es-ES"/>
          </a:p>
        </p:txBody>
      </p:sp>
    </p:spTree>
    <p:extLst>
      <p:ext uri="{BB962C8B-B14F-4D97-AF65-F5344CB8AC3E}">
        <p14:creationId xmlns:p14="http://schemas.microsoft.com/office/powerpoint/2010/main" val="3496343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3132D5-0AEE-4AA8-907C-3D3FB9DDD4A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2308499-0423-47B3-A954-F256C7E6C973}"/>
              </a:ext>
            </a:extLst>
          </p:cNvPr>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s-ES"/>
          </a:p>
        </p:txBody>
      </p:sp>
      <p:sp>
        <p:nvSpPr>
          <p:cNvPr id="4" name="Marcador de texto 3">
            <a:extLst>
              <a:ext uri="{FF2B5EF4-FFF2-40B4-BE49-F238E27FC236}">
                <a16:creationId xmlns:a16="http://schemas.microsoft.com/office/drawing/2014/main" id="{EFDBFDC7-458C-4AEF-B831-472D84EE5D0A}"/>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9F3E0D51-7F80-40FF-B080-3E6BB9E801EF}"/>
              </a:ext>
            </a:extLst>
          </p:cNvPr>
          <p:cNvSpPr>
            <a:spLocks noGrp="1"/>
          </p:cNvSpPr>
          <p:nvPr>
            <p:ph type="dt" sz="half" idx="10"/>
          </p:nvPr>
        </p:nvSpPr>
        <p:spPr/>
        <p:txBody>
          <a:bodyPr/>
          <a:lstStyle/>
          <a:p>
            <a:fld id="{6CB1A97C-945A-4D05-AEDC-4BD5E0C85F84}" type="datetimeFigureOut">
              <a:rPr lang="es-ES" smtClean="0"/>
              <a:t>21/09/2021</a:t>
            </a:fld>
            <a:endParaRPr lang="es-ES"/>
          </a:p>
        </p:txBody>
      </p:sp>
      <p:sp>
        <p:nvSpPr>
          <p:cNvPr id="6" name="Marcador de pie de página 5">
            <a:extLst>
              <a:ext uri="{FF2B5EF4-FFF2-40B4-BE49-F238E27FC236}">
                <a16:creationId xmlns:a16="http://schemas.microsoft.com/office/drawing/2014/main" id="{40846836-2A68-45AB-8EA7-56CF56C47BE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1D060E-F7CF-4442-9285-8BB502E38010}"/>
              </a:ext>
            </a:extLst>
          </p:cNvPr>
          <p:cNvSpPr>
            <a:spLocks noGrp="1"/>
          </p:cNvSpPr>
          <p:nvPr>
            <p:ph type="sldNum" sz="quarter" idx="12"/>
          </p:nvPr>
        </p:nvSpPr>
        <p:spPr/>
        <p:txBody>
          <a:bodyPr/>
          <a:lstStyle/>
          <a:p>
            <a:fld id="{12F26BE3-6CED-46AA-A6D8-6B43EDD7BDC8}" type="slidenum">
              <a:rPr lang="es-ES" smtClean="0"/>
              <a:t>‹Nº›</a:t>
            </a:fld>
            <a:endParaRPr lang="es-ES"/>
          </a:p>
        </p:txBody>
      </p:sp>
    </p:spTree>
    <p:extLst>
      <p:ext uri="{BB962C8B-B14F-4D97-AF65-F5344CB8AC3E}">
        <p14:creationId xmlns:p14="http://schemas.microsoft.com/office/powerpoint/2010/main" val="4138596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1097CB-FB4C-4B55-BEAE-E80D873D39A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DA403ED-6924-46B0-AFFD-F80F252C5343}"/>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D2991EB-F02E-420B-967A-B85700CCC723}"/>
              </a:ext>
            </a:extLst>
          </p:cNvPr>
          <p:cNvSpPr>
            <a:spLocks noGrp="1"/>
          </p:cNvSpPr>
          <p:nvPr>
            <p:ph type="dt" sz="half" idx="10"/>
          </p:nvPr>
        </p:nvSpPr>
        <p:spPr/>
        <p:txBody>
          <a:bodyPr/>
          <a:lstStyle/>
          <a:p>
            <a:fld id="{6CB1A97C-945A-4D05-AEDC-4BD5E0C85F84}" type="datetimeFigureOut">
              <a:rPr lang="es-ES" smtClean="0"/>
              <a:t>21/09/2021</a:t>
            </a:fld>
            <a:endParaRPr lang="es-ES"/>
          </a:p>
        </p:txBody>
      </p:sp>
      <p:sp>
        <p:nvSpPr>
          <p:cNvPr id="5" name="Marcador de pie de página 4">
            <a:extLst>
              <a:ext uri="{FF2B5EF4-FFF2-40B4-BE49-F238E27FC236}">
                <a16:creationId xmlns:a16="http://schemas.microsoft.com/office/drawing/2014/main" id="{891E3822-570B-43B2-9806-412A738B1BF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8A195E9-FAA5-4044-ACAC-77B1DB1A108C}"/>
              </a:ext>
            </a:extLst>
          </p:cNvPr>
          <p:cNvSpPr>
            <a:spLocks noGrp="1"/>
          </p:cNvSpPr>
          <p:nvPr>
            <p:ph type="sldNum" sz="quarter" idx="12"/>
          </p:nvPr>
        </p:nvSpPr>
        <p:spPr/>
        <p:txBody>
          <a:bodyPr/>
          <a:lstStyle/>
          <a:p>
            <a:fld id="{12F26BE3-6CED-46AA-A6D8-6B43EDD7BDC8}" type="slidenum">
              <a:rPr lang="es-ES" smtClean="0"/>
              <a:t>‹Nº›</a:t>
            </a:fld>
            <a:endParaRPr lang="es-ES"/>
          </a:p>
        </p:txBody>
      </p:sp>
    </p:spTree>
    <p:extLst>
      <p:ext uri="{BB962C8B-B14F-4D97-AF65-F5344CB8AC3E}">
        <p14:creationId xmlns:p14="http://schemas.microsoft.com/office/powerpoint/2010/main" val="1762411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88A2414-CA97-40D5-9BB7-0A2CC512C60A}"/>
              </a:ext>
            </a:extLst>
          </p:cNvPr>
          <p:cNvSpPr>
            <a:spLocks noGrp="1"/>
          </p:cNvSpPr>
          <p:nvPr>
            <p:ph type="title" orient="vert"/>
          </p:nvPr>
        </p:nvSpPr>
        <p:spPr>
          <a:xfrm>
            <a:off x="8724902"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C824A9-FE7E-481F-B81E-D755C18A03E0}"/>
              </a:ext>
            </a:extLst>
          </p:cNvPr>
          <p:cNvSpPr>
            <a:spLocks noGrp="1"/>
          </p:cNvSpPr>
          <p:nvPr>
            <p:ph type="body" orient="vert" idx="1"/>
          </p:nvPr>
        </p:nvSpPr>
        <p:spPr>
          <a:xfrm>
            <a:off x="838202"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E2B9574-A8F5-4C52-BCFD-3473AD4859F7}"/>
              </a:ext>
            </a:extLst>
          </p:cNvPr>
          <p:cNvSpPr>
            <a:spLocks noGrp="1"/>
          </p:cNvSpPr>
          <p:nvPr>
            <p:ph type="dt" sz="half" idx="10"/>
          </p:nvPr>
        </p:nvSpPr>
        <p:spPr/>
        <p:txBody>
          <a:bodyPr/>
          <a:lstStyle/>
          <a:p>
            <a:fld id="{6CB1A97C-945A-4D05-AEDC-4BD5E0C85F84}" type="datetimeFigureOut">
              <a:rPr lang="es-ES" smtClean="0"/>
              <a:t>21/09/2021</a:t>
            </a:fld>
            <a:endParaRPr lang="es-ES"/>
          </a:p>
        </p:txBody>
      </p:sp>
      <p:sp>
        <p:nvSpPr>
          <p:cNvPr id="5" name="Marcador de pie de página 4">
            <a:extLst>
              <a:ext uri="{FF2B5EF4-FFF2-40B4-BE49-F238E27FC236}">
                <a16:creationId xmlns:a16="http://schemas.microsoft.com/office/drawing/2014/main" id="{4DED3926-20F4-477E-BE8D-42172C36ABF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9A96DF5-43E9-4DD0-827F-DB3F9040E4B4}"/>
              </a:ext>
            </a:extLst>
          </p:cNvPr>
          <p:cNvSpPr>
            <a:spLocks noGrp="1"/>
          </p:cNvSpPr>
          <p:nvPr>
            <p:ph type="sldNum" sz="quarter" idx="12"/>
          </p:nvPr>
        </p:nvSpPr>
        <p:spPr/>
        <p:txBody>
          <a:bodyPr/>
          <a:lstStyle/>
          <a:p>
            <a:fld id="{12F26BE3-6CED-46AA-A6D8-6B43EDD7BDC8}" type="slidenum">
              <a:rPr lang="es-ES" smtClean="0"/>
              <a:t>‹Nº›</a:t>
            </a:fld>
            <a:endParaRPr lang="es-ES"/>
          </a:p>
        </p:txBody>
      </p:sp>
    </p:spTree>
    <p:extLst>
      <p:ext uri="{BB962C8B-B14F-4D97-AF65-F5344CB8AC3E}">
        <p14:creationId xmlns:p14="http://schemas.microsoft.com/office/powerpoint/2010/main" val="265182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ítulo y foto">
    <p:spTree>
      <p:nvGrpSpPr>
        <p:cNvPr id="1" name=""/>
        <p:cNvGrpSpPr/>
        <p:nvPr/>
      </p:nvGrpSpPr>
      <p:grpSpPr>
        <a:xfrm>
          <a:off x="0" y="0"/>
          <a:ext cx="0" cy="0"/>
          <a:chOff x="0" y="0"/>
          <a:chExt cx="0" cy="0"/>
        </a:xfrm>
      </p:grpSpPr>
      <p:sp>
        <p:nvSpPr>
          <p:cNvPr id="21" name="Imagen"/>
          <p:cNvSpPr>
            <a:spLocks noGrp="1"/>
          </p:cNvSpPr>
          <p:nvPr>
            <p:ph type="pic" idx="21"/>
          </p:nvPr>
        </p:nvSpPr>
        <p:spPr>
          <a:xfrm>
            <a:off x="-353219" y="-643988"/>
            <a:ext cx="16720925" cy="7510919"/>
          </a:xfrm>
          <a:prstGeom prst="rect">
            <a:avLst/>
          </a:prstGeom>
        </p:spPr>
        <p:txBody>
          <a:bodyPr lIns="91439" tIns="45719" rIns="91439" bIns="45719">
            <a:noAutofit/>
          </a:bodyPr>
          <a:lstStyle/>
          <a:p>
            <a:endParaRPr/>
          </a:p>
        </p:txBody>
      </p:sp>
      <p:sp>
        <p:nvSpPr>
          <p:cNvPr id="22" name="Título de presentación"/>
          <p:cNvSpPr txBox="1">
            <a:spLocks noGrp="1"/>
          </p:cNvSpPr>
          <p:nvPr>
            <p:ph type="title" hasCustomPrompt="1"/>
          </p:nvPr>
        </p:nvSpPr>
        <p:spPr>
          <a:xfrm>
            <a:off x="654844" y="3643312"/>
            <a:ext cx="10882313" cy="2321719"/>
          </a:xfrm>
          <a:prstGeom prst="rect">
            <a:avLst/>
          </a:prstGeom>
        </p:spPr>
        <p:txBody>
          <a:bodyPr anchor="b"/>
          <a:lstStyle>
            <a:lvl1pPr>
              <a:defRPr sz="5765" spc="-115"/>
            </a:lvl1pPr>
          </a:lstStyle>
          <a:p>
            <a:r>
              <a:t>Título de presentación</a:t>
            </a:r>
          </a:p>
        </p:txBody>
      </p:sp>
      <p:sp>
        <p:nvSpPr>
          <p:cNvPr id="23" name="Nivel de texto 1…"/>
          <p:cNvSpPr txBox="1">
            <a:spLocks noGrp="1"/>
          </p:cNvSpPr>
          <p:nvPr>
            <p:ph type="body" sz="quarter" idx="1" hasCustomPrompt="1"/>
          </p:nvPr>
        </p:nvSpPr>
        <p:spPr>
          <a:xfrm>
            <a:off x="654844" y="5929313"/>
            <a:ext cx="10882313" cy="484994"/>
          </a:xfrm>
          <a:prstGeom prst="rect">
            <a:avLst/>
          </a:prstGeom>
        </p:spPr>
        <p:txBody>
          <a:bodyPr/>
          <a:lstStyle>
            <a:lvl1pPr marL="0" indent="0" defTabSz="412735">
              <a:lnSpc>
                <a:spcPct val="100000"/>
              </a:lnSpc>
              <a:spcBef>
                <a:spcPts val="0"/>
              </a:spcBef>
              <a:buSzTx/>
              <a:buNone/>
              <a:defRPr sz="2672" b="1"/>
            </a:lvl1pPr>
            <a:lvl2pPr marL="0" indent="0" defTabSz="412735">
              <a:lnSpc>
                <a:spcPct val="100000"/>
              </a:lnSpc>
              <a:spcBef>
                <a:spcPts val="0"/>
              </a:spcBef>
              <a:buSzTx/>
              <a:buNone/>
              <a:defRPr sz="2672" b="1"/>
            </a:lvl2pPr>
            <a:lvl3pPr marL="0" indent="0" defTabSz="412735">
              <a:lnSpc>
                <a:spcPct val="100000"/>
              </a:lnSpc>
              <a:spcBef>
                <a:spcPts val="0"/>
              </a:spcBef>
              <a:buSzTx/>
              <a:buNone/>
              <a:defRPr sz="2672" b="1"/>
            </a:lvl3pPr>
            <a:lvl4pPr marL="0" indent="0" defTabSz="412735">
              <a:lnSpc>
                <a:spcPct val="100000"/>
              </a:lnSpc>
              <a:spcBef>
                <a:spcPts val="0"/>
              </a:spcBef>
              <a:buSzTx/>
              <a:buNone/>
              <a:defRPr sz="2672" b="1"/>
            </a:lvl4pPr>
            <a:lvl5pPr marL="0" indent="0" defTabSz="412735">
              <a:lnSpc>
                <a:spcPct val="100000"/>
              </a:lnSpc>
              <a:spcBef>
                <a:spcPts val="0"/>
              </a:spcBef>
              <a:buSzTx/>
              <a:buNone/>
              <a:defRPr sz="2672" b="1"/>
            </a:lvl5pPr>
          </a:lstStyle>
          <a:p>
            <a:r>
              <a:t>Subtítulo de presentación</a:t>
            </a:r>
          </a:p>
          <a:p>
            <a:pPr lvl="1"/>
            <a:endParaRPr/>
          </a:p>
          <a:p>
            <a:pPr lvl="2"/>
            <a:endParaRPr/>
          </a:p>
          <a:p>
            <a:pPr lvl="3"/>
            <a:endParaRPr/>
          </a:p>
          <a:p>
            <a:pPr lvl="4"/>
            <a:endParaRPr/>
          </a:p>
        </p:txBody>
      </p:sp>
      <p:sp>
        <p:nvSpPr>
          <p:cNvPr id="24" name="Autor y fecha"/>
          <p:cNvSpPr txBox="1">
            <a:spLocks noGrp="1"/>
          </p:cNvSpPr>
          <p:nvPr>
            <p:ph type="body" sz="quarter" idx="22" hasCustomPrompt="1"/>
          </p:nvPr>
        </p:nvSpPr>
        <p:spPr>
          <a:xfrm>
            <a:off x="654843" y="401835"/>
            <a:ext cx="10882315" cy="324184"/>
          </a:xfrm>
          <a:prstGeom prst="rect">
            <a:avLst/>
          </a:prstGeom>
        </p:spPr>
        <p:txBody>
          <a:bodyPr/>
          <a:lstStyle>
            <a:lvl1pPr marL="0" indent="0" defTabSz="396225">
              <a:lnSpc>
                <a:spcPct val="100000"/>
              </a:lnSpc>
              <a:spcBef>
                <a:spcPts val="0"/>
              </a:spcBef>
              <a:buSzTx/>
              <a:buNone/>
              <a:defRPr sz="1617" b="1"/>
            </a:lvl1pPr>
          </a:lstStyle>
          <a:p>
            <a:r>
              <a:t>Autor y fecha</a:t>
            </a:r>
          </a:p>
        </p:txBody>
      </p:sp>
      <p:sp>
        <p:nvSpPr>
          <p:cNvPr id="25" name="Número de diapositiva"/>
          <p:cNvSpPr txBox="1">
            <a:spLocks noGrp="1"/>
          </p:cNvSpPr>
          <p:nvPr>
            <p:ph type="sldNum" sz="quarter" idx="2"/>
          </p:nvPr>
        </p:nvSpPr>
        <p:spPr>
          <a:xfrm>
            <a:off x="5953124" y="6482953"/>
            <a:ext cx="279274" cy="202134"/>
          </a:xfrm>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83392109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2" name="Títol 1"/>
          <p:cNvSpPr>
            <a:spLocks noGrp="1"/>
          </p:cNvSpPr>
          <p:nvPr>
            <p:ph type="ctrTitle"/>
          </p:nvPr>
        </p:nvSpPr>
        <p:spPr>
          <a:xfrm>
            <a:off x="1524000" y="1122363"/>
            <a:ext cx="9144000" cy="2387600"/>
          </a:xfrm>
        </p:spPr>
        <p:txBody>
          <a:bodyPr anchor="b"/>
          <a:lstStyle>
            <a:lvl1pPr algn="ctr">
              <a:defRPr sz="6000"/>
            </a:lvl1pPr>
          </a:lstStyle>
          <a:p>
            <a:r>
              <a:rPr lang="ca-ES"/>
              <a:t>Feu clic aquí per editar l'estil</a:t>
            </a:r>
          </a:p>
        </p:txBody>
      </p:sp>
      <p:sp>
        <p:nvSpPr>
          <p:cNvPr id="3" name="Subtítol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ca-ES"/>
              <a:t>Feu clic aquí per editar l'estil de subtítols del patró</a:t>
            </a:r>
          </a:p>
        </p:txBody>
      </p:sp>
      <p:sp>
        <p:nvSpPr>
          <p:cNvPr id="4" name="Contenidor de data 3"/>
          <p:cNvSpPr>
            <a:spLocks noGrp="1"/>
          </p:cNvSpPr>
          <p:nvPr>
            <p:ph type="dt" sz="half" idx="10"/>
          </p:nvPr>
        </p:nvSpPr>
        <p:spPr/>
        <p:txBody>
          <a:bodyPr/>
          <a:lstStyle/>
          <a:p>
            <a:fld id="{DF5BEDCE-BD10-49B5-AE19-7C87DBC481F8}" type="datetimeFigureOut">
              <a:rPr lang="ca-ES" smtClean="0"/>
              <a:t>21/9/2021</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2D4D1F6B-FC40-4F8F-A298-0BC48A24F4E6}" type="slidenum">
              <a:rPr lang="ca-ES" smtClean="0"/>
              <a:t>‹Nº›</a:t>
            </a:fld>
            <a:endParaRPr lang="ca-ES"/>
          </a:p>
        </p:txBody>
      </p:sp>
    </p:spTree>
    <p:extLst>
      <p:ext uri="{BB962C8B-B14F-4D97-AF65-F5344CB8AC3E}">
        <p14:creationId xmlns:p14="http://schemas.microsoft.com/office/powerpoint/2010/main" val="4255556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a:t>Feu clic aquí per editar l'estil</a:t>
            </a:r>
          </a:p>
        </p:txBody>
      </p:sp>
      <p:sp>
        <p:nvSpPr>
          <p:cNvPr id="3" name="Contenidor de contingut 2"/>
          <p:cNvSpPr>
            <a:spLocks noGrp="1"/>
          </p:cNvSpPr>
          <p:nvPr>
            <p:ph idx="1"/>
          </p:nvPr>
        </p:nvSpPr>
        <p:spPr/>
        <p:txBody>
          <a:bodyPr/>
          <a:lstStyle/>
          <a:p>
            <a:pPr lvl="0"/>
            <a:r>
              <a:rPr lang="ca-ES"/>
              <a:t>Editeu els estils de text del patró</a:t>
            </a:r>
          </a:p>
          <a:p>
            <a:pPr lvl="1"/>
            <a:r>
              <a:rPr lang="ca-ES"/>
              <a:t>Segon nivell</a:t>
            </a:r>
          </a:p>
          <a:p>
            <a:pPr lvl="2"/>
            <a:r>
              <a:rPr lang="ca-ES"/>
              <a:t>Tercer nivell</a:t>
            </a:r>
          </a:p>
          <a:p>
            <a:pPr lvl="3"/>
            <a:r>
              <a:rPr lang="ca-ES"/>
              <a:t>Quart nivell</a:t>
            </a:r>
          </a:p>
          <a:p>
            <a:pPr lvl="4"/>
            <a:r>
              <a:rPr lang="ca-ES"/>
              <a:t>Cinquè nivell</a:t>
            </a:r>
          </a:p>
        </p:txBody>
      </p:sp>
      <p:sp>
        <p:nvSpPr>
          <p:cNvPr id="4" name="Contenidor de data 3"/>
          <p:cNvSpPr>
            <a:spLocks noGrp="1"/>
          </p:cNvSpPr>
          <p:nvPr>
            <p:ph type="dt" sz="half" idx="10"/>
          </p:nvPr>
        </p:nvSpPr>
        <p:spPr/>
        <p:txBody>
          <a:bodyPr/>
          <a:lstStyle/>
          <a:p>
            <a:fld id="{DF5BEDCE-BD10-49B5-AE19-7C87DBC481F8}" type="datetimeFigureOut">
              <a:rPr lang="ca-ES" smtClean="0"/>
              <a:t>21/9/2021</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2D4D1F6B-FC40-4F8F-A298-0BC48A24F4E6}" type="slidenum">
              <a:rPr lang="ca-ES" smtClean="0"/>
              <a:t>‹Nº›</a:t>
            </a:fld>
            <a:endParaRPr lang="ca-ES"/>
          </a:p>
        </p:txBody>
      </p:sp>
    </p:spTree>
    <p:extLst>
      <p:ext uri="{BB962C8B-B14F-4D97-AF65-F5344CB8AC3E}">
        <p14:creationId xmlns:p14="http://schemas.microsoft.com/office/powerpoint/2010/main" val="3785300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Capçalera de la secció">
    <p:spTree>
      <p:nvGrpSpPr>
        <p:cNvPr id="1" name=""/>
        <p:cNvGrpSpPr/>
        <p:nvPr/>
      </p:nvGrpSpPr>
      <p:grpSpPr>
        <a:xfrm>
          <a:off x="0" y="0"/>
          <a:ext cx="0" cy="0"/>
          <a:chOff x="0" y="0"/>
          <a:chExt cx="0" cy="0"/>
        </a:xfrm>
      </p:grpSpPr>
      <p:sp>
        <p:nvSpPr>
          <p:cNvPr id="2" name="Títol 1"/>
          <p:cNvSpPr>
            <a:spLocks noGrp="1"/>
          </p:cNvSpPr>
          <p:nvPr>
            <p:ph type="title"/>
          </p:nvPr>
        </p:nvSpPr>
        <p:spPr>
          <a:xfrm>
            <a:off x="831851" y="1709742"/>
            <a:ext cx="10515600" cy="2852737"/>
          </a:xfrm>
        </p:spPr>
        <p:txBody>
          <a:bodyPr anchor="b"/>
          <a:lstStyle>
            <a:lvl1pPr>
              <a:defRPr sz="6000"/>
            </a:lvl1pPr>
          </a:lstStyle>
          <a:p>
            <a:r>
              <a:rPr lang="ca-ES"/>
              <a:t>Feu clic aquí per editar l'estil</a:t>
            </a:r>
          </a:p>
        </p:txBody>
      </p:sp>
      <p:sp>
        <p:nvSpPr>
          <p:cNvPr id="3" name="Contenidor de text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ca-ES"/>
              <a:t>Editeu els estils de text del patró</a:t>
            </a:r>
          </a:p>
        </p:txBody>
      </p:sp>
      <p:sp>
        <p:nvSpPr>
          <p:cNvPr id="4" name="Contenidor de data 3"/>
          <p:cNvSpPr>
            <a:spLocks noGrp="1"/>
          </p:cNvSpPr>
          <p:nvPr>
            <p:ph type="dt" sz="half" idx="10"/>
          </p:nvPr>
        </p:nvSpPr>
        <p:spPr/>
        <p:txBody>
          <a:bodyPr/>
          <a:lstStyle/>
          <a:p>
            <a:fld id="{DF5BEDCE-BD10-49B5-AE19-7C87DBC481F8}" type="datetimeFigureOut">
              <a:rPr lang="ca-ES" smtClean="0"/>
              <a:t>21/9/2021</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2D4D1F6B-FC40-4F8F-A298-0BC48A24F4E6}" type="slidenum">
              <a:rPr lang="ca-ES" smtClean="0"/>
              <a:t>‹Nº›</a:t>
            </a:fld>
            <a:endParaRPr lang="ca-ES"/>
          </a:p>
        </p:txBody>
      </p:sp>
    </p:spTree>
    <p:extLst>
      <p:ext uri="{BB962C8B-B14F-4D97-AF65-F5344CB8AC3E}">
        <p14:creationId xmlns:p14="http://schemas.microsoft.com/office/powerpoint/2010/main" val="4224794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a:t>Feu clic aquí per editar l'estil</a:t>
            </a:r>
          </a:p>
        </p:txBody>
      </p:sp>
      <p:sp>
        <p:nvSpPr>
          <p:cNvPr id="3" name="Contenidor de contingut 2"/>
          <p:cNvSpPr>
            <a:spLocks noGrp="1"/>
          </p:cNvSpPr>
          <p:nvPr>
            <p:ph sz="half" idx="1"/>
          </p:nvPr>
        </p:nvSpPr>
        <p:spPr>
          <a:xfrm>
            <a:off x="838200" y="1825625"/>
            <a:ext cx="5181600" cy="4351338"/>
          </a:xfrm>
        </p:spPr>
        <p:txBody>
          <a:bodyPr/>
          <a:lstStyle/>
          <a:p>
            <a:pPr lvl="0"/>
            <a:r>
              <a:rPr lang="ca-ES"/>
              <a:t>Editeu els estils de text del patró</a:t>
            </a:r>
          </a:p>
          <a:p>
            <a:pPr lvl="1"/>
            <a:r>
              <a:rPr lang="ca-ES"/>
              <a:t>Segon nivell</a:t>
            </a:r>
          </a:p>
          <a:p>
            <a:pPr lvl="2"/>
            <a:r>
              <a:rPr lang="ca-ES"/>
              <a:t>Tercer nivell</a:t>
            </a:r>
          </a:p>
          <a:p>
            <a:pPr lvl="3"/>
            <a:r>
              <a:rPr lang="ca-ES"/>
              <a:t>Quart nivell</a:t>
            </a:r>
          </a:p>
          <a:p>
            <a:pPr lvl="4"/>
            <a:r>
              <a:rPr lang="ca-ES"/>
              <a:t>Cinquè nivell</a:t>
            </a:r>
          </a:p>
        </p:txBody>
      </p:sp>
      <p:sp>
        <p:nvSpPr>
          <p:cNvPr id="4" name="Contenidor de contingut 3"/>
          <p:cNvSpPr>
            <a:spLocks noGrp="1"/>
          </p:cNvSpPr>
          <p:nvPr>
            <p:ph sz="half" idx="2"/>
          </p:nvPr>
        </p:nvSpPr>
        <p:spPr>
          <a:xfrm>
            <a:off x="6172200" y="1825625"/>
            <a:ext cx="5181600" cy="4351338"/>
          </a:xfrm>
        </p:spPr>
        <p:txBody>
          <a:bodyPr/>
          <a:lstStyle/>
          <a:p>
            <a:pPr lvl="0"/>
            <a:r>
              <a:rPr lang="ca-ES"/>
              <a:t>Editeu els estils de text del patró</a:t>
            </a:r>
          </a:p>
          <a:p>
            <a:pPr lvl="1"/>
            <a:r>
              <a:rPr lang="ca-ES"/>
              <a:t>Segon nivell</a:t>
            </a:r>
          </a:p>
          <a:p>
            <a:pPr lvl="2"/>
            <a:r>
              <a:rPr lang="ca-ES"/>
              <a:t>Tercer nivell</a:t>
            </a:r>
          </a:p>
          <a:p>
            <a:pPr lvl="3"/>
            <a:r>
              <a:rPr lang="ca-ES"/>
              <a:t>Quart nivell</a:t>
            </a:r>
          </a:p>
          <a:p>
            <a:pPr lvl="4"/>
            <a:r>
              <a:rPr lang="ca-ES"/>
              <a:t>Cinquè nivell</a:t>
            </a:r>
          </a:p>
        </p:txBody>
      </p:sp>
      <p:sp>
        <p:nvSpPr>
          <p:cNvPr id="5" name="Contenidor de data 4"/>
          <p:cNvSpPr>
            <a:spLocks noGrp="1"/>
          </p:cNvSpPr>
          <p:nvPr>
            <p:ph type="dt" sz="half" idx="10"/>
          </p:nvPr>
        </p:nvSpPr>
        <p:spPr/>
        <p:txBody>
          <a:bodyPr/>
          <a:lstStyle/>
          <a:p>
            <a:fld id="{DF5BEDCE-BD10-49B5-AE19-7C87DBC481F8}" type="datetimeFigureOut">
              <a:rPr lang="ca-ES" smtClean="0"/>
              <a:t>21/9/2021</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2D4D1F6B-FC40-4F8F-A298-0BC48A24F4E6}" type="slidenum">
              <a:rPr lang="ca-ES" smtClean="0"/>
              <a:t>‹Nº›</a:t>
            </a:fld>
            <a:endParaRPr lang="ca-ES"/>
          </a:p>
        </p:txBody>
      </p:sp>
    </p:spTree>
    <p:extLst>
      <p:ext uri="{BB962C8B-B14F-4D97-AF65-F5344CB8AC3E}">
        <p14:creationId xmlns:p14="http://schemas.microsoft.com/office/powerpoint/2010/main" val="23997250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ítol 1"/>
          <p:cNvSpPr>
            <a:spLocks noGrp="1"/>
          </p:cNvSpPr>
          <p:nvPr>
            <p:ph type="title"/>
          </p:nvPr>
        </p:nvSpPr>
        <p:spPr>
          <a:xfrm>
            <a:off x="839788" y="365129"/>
            <a:ext cx="10515600" cy="1325563"/>
          </a:xfrm>
        </p:spPr>
        <p:txBody>
          <a:bodyPr/>
          <a:lstStyle/>
          <a:p>
            <a:r>
              <a:rPr lang="ca-ES"/>
              <a:t>Feu clic aquí per editar l'estil</a:t>
            </a:r>
          </a:p>
        </p:txBody>
      </p:sp>
      <p:sp>
        <p:nvSpPr>
          <p:cNvPr id="3" name="Contenidor de text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ca-ES"/>
              <a:t>Editeu els estils de text del patró</a:t>
            </a:r>
          </a:p>
        </p:txBody>
      </p:sp>
      <p:sp>
        <p:nvSpPr>
          <p:cNvPr id="4" name="Contenidor de contingut 3"/>
          <p:cNvSpPr>
            <a:spLocks noGrp="1"/>
          </p:cNvSpPr>
          <p:nvPr>
            <p:ph sz="half" idx="2"/>
          </p:nvPr>
        </p:nvSpPr>
        <p:spPr>
          <a:xfrm>
            <a:off x="839789" y="2505075"/>
            <a:ext cx="5157787" cy="3684588"/>
          </a:xfrm>
        </p:spPr>
        <p:txBody>
          <a:bodyPr/>
          <a:lstStyle/>
          <a:p>
            <a:pPr lvl="0"/>
            <a:r>
              <a:rPr lang="ca-ES"/>
              <a:t>Editeu els estils de text del patró</a:t>
            </a:r>
          </a:p>
          <a:p>
            <a:pPr lvl="1"/>
            <a:r>
              <a:rPr lang="ca-ES"/>
              <a:t>Segon nivell</a:t>
            </a:r>
          </a:p>
          <a:p>
            <a:pPr lvl="2"/>
            <a:r>
              <a:rPr lang="ca-ES"/>
              <a:t>Tercer nivell</a:t>
            </a:r>
          </a:p>
          <a:p>
            <a:pPr lvl="3"/>
            <a:r>
              <a:rPr lang="ca-ES"/>
              <a:t>Quart nivell</a:t>
            </a:r>
          </a:p>
          <a:p>
            <a:pPr lvl="4"/>
            <a:r>
              <a:rPr lang="ca-ES"/>
              <a:t>Cinquè nivell</a:t>
            </a:r>
          </a:p>
        </p:txBody>
      </p:sp>
      <p:sp>
        <p:nvSpPr>
          <p:cNvPr id="5" name="Contenidor de text 4"/>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ca-ES"/>
              <a:t>Editeu els estils de text del patró</a:t>
            </a:r>
          </a:p>
        </p:txBody>
      </p:sp>
      <p:sp>
        <p:nvSpPr>
          <p:cNvPr id="6" name="Contenidor de contingut 5"/>
          <p:cNvSpPr>
            <a:spLocks noGrp="1"/>
          </p:cNvSpPr>
          <p:nvPr>
            <p:ph sz="quarter" idx="4"/>
          </p:nvPr>
        </p:nvSpPr>
        <p:spPr>
          <a:xfrm>
            <a:off x="6172202" y="2505075"/>
            <a:ext cx="5183188" cy="3684588"/>
          </a:xfrm>
        </p:spPr>
        <p:txBody>
          <a:bodyPr/>
          <a:lstStyle/>
          <a:p>
            <a:pPr lvl="0"/>
            <a:r>
              <a:rPr lang="ca-ES"/>
              <a:t>Editeu els estils de text del patró</a:t>
            </a:r>
          </a:p>
          <a:p>
            <a:pPr lvl="1"/>
            <a:r>
              <a:rPr lang="ca-ES"/>
              <a:t>Segon nivell</a:t>
            </a:r>
          </a:p>
          <a:p>
            <a:pPr lvl="2"/>
            <a:r>
              <a:rPr lang="ca-ES"/>
              <a:t>Tercer nivell</a:t>
            </a:r>
          </a:p>
          <a:p>
            <a:pPr lvl="3"/>
            <a:r>
              <a:rPr lang="ca-ES"/>
              <a:t>Quart nivell</a:t>
            </a:r>
          </a:p>
          <a:p>
            <a:pPr lvl="4"/>
            <a:r>
              <a:rPr lang="ca-ES"/>
              <a:t>Cinquè nivell</a:t>
            </a:r>
          </a:p>
        </p:txBody>
      </p:sp>
      <p:sp>
        <p:nvSpPr>
          <p:cNvPr id="7" name="Contenidor de data 6"/>
          <p:cNvSpPr>
            <a:spLocks noGrp="1"/>
          </p:cNvSpPr>
          <p:nvPr>
            <p:ph type="dt" sz="half" idx="10"/>
          </p:nvPr>
        </p:nvSpPr>
        <p:spPr/>
        <p:txBody>
          <a:bodyPr/>
          <a:lstStyle/>
          <a:p>
            <a:fld id="{DF5BEDCE-BD10-49B5-AE19-7C87DBC481F8}" type="datetimeFigureOut">
              <a:rPr lang="ca-ES" smtClean="0"/>
              <a:t>21/9/2021</a:t>
            </a:fld>
            <a:endParaRPr lang="ca-ES"/>
          </a:p>
        </p:txBody>
      </p:sp>
      <p:sp>
        <p:nvSpPr>
          <p:cNvPr id="8" name="Contenidor de peu de pàgina 7"/>
          <p:cNvSpPr>
            <a:spLocks noGrp="1"/>
          </p:cNvSpPr>
          <p:nvPr>
            <p:ph type="ftr" sz="quarter" idx="11"/>
          </p:nvPr>
        </p:nvSpPr>
        <p:spPr/>
        <p:txBody>
          <a:bodyPr/>
          <a:lstStyle/>
          <a:p>
            <a:endParaRPr lang="ca-ES"/>
          </a:p>
        </p:txBody>
      </p:sp>
      <p:sp>
        <p:nvSpPr>
          <p:cNvPr id="9" name="Contenidor de número de diapositiva 8"/>
          <p:cNvSpPr>
            <a:spLocks noGrp="1"/>
          </p:cNvSpPr>
          <p:nvPr>
            <p:ph type="sldNum" sz="quarter" idx="12"/>
          </p:nvPr>
        </p:nvSpPr>
        <p:spPr/>
        <p:txBody>
          <a:bodyPr/>
          <a:lstStyle/>
          <a:p>
            <a:fld id="{2D4D1F6B-FC40-4F8F-A298-0BC48A24F4E6}" type="slidenum">
              <a:rPr lang="ca-ES" smtClean="0"/>
              <a:t>‹Nº›</a:t>
            </a:fld>
            <a:endParaRPr lang="ca-ES"/>
          </a:p>
        </p:txBody>
      </p:sp>
    </p:spTree>
    <p:extLst>
      <p:ext uri="{BB962C8B-B14F-4D97-AF65-F5344CB8AC3E}">
        <p14:creationId xmlns:p14="http://schemas.microsoft.com/office/powerpoint/2010/main" val="445160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a:t>Feu clic aquí per editar l'estil</a:t>
            </a:r>
          </a:p>
        </p:txBody>
      </p:sp>
      <p:sp>
        <p:nvSpPr>
          <p:cNvPr id="3" name="Contenidor de data 2"/>
          <p:cNvSpPr>
            <a:spLocks noGrp="1"/>
          </p:cNvSpPr>
          <p:nvPr>
            <p:ph type="dt" sz="half" idx="10"/>
          </p:nvPr>
        </p:nvSpPr>
        <p:spPr/>
        <p:txBody>
          <a:bodyPr/>
          <a:lstStyle/>
          <a:p>
            <a:fld id="{DF5BEDCE-BD10-49B5-AE19-7C87DBC481F8}" type="datetimeFigureOut">
              <a:rPr lang="ca-ES" smtClean="0"/>
              <a:t>21/9/2021</a:t>
            </a:fld>
            <a:endParaRPr lang="ca-ES"/>
          </a:p>
        </p:txBody>
      </p:sp>
      <p:sp>
        <p:nvSpPr>
          <p:cNvPr id="4" name="Contenidor de peu de pàgina 3"/>
          <p:cNvSpPr>
            <a:spLocks noGrp="1"/>
          </p:cNvSpPr>
          <p:nvPr>
            <p:ph type="ftr" sz="quarter" idx="11"/>
          </p:nvPr>
        </p:nvSpPr>
        <p:spPr/>
        <p:txBody>
          <a:bodyPr/>
          <a:lstStyle/>
          <a:p>
            <a:endParaRPr lang="ca-ES"/>
          </a:p>
        </p:txBody>
      </p:sp>
      <p:sp>
        <p:nvSpPr>
          <p:cNvPr id="5" name="Contenidor de número de diapositiva 4"/>
          <p:cNvSpPr>
            <a:spLocks noGrp="1"/>
          </p:cNvSpPr>
          <p:nvPr>
            <p:ph type="sldNum" sz="quarter" idx="12"/>
          </p:nvPr>
        </p:nvSpPr>
        <p:spPr/>
        <p:txBody>
          <a:bodyPr/>
          <a:lstStyle/>
          <a:p>
            <a:fld id="{2D4D1F6B-FC40-4F8F-A298-0BC48A24F4E6}" type="slidenum">
              <a:rPr lang="ca-ES" smtClean="0"/>
              <a:t>‹Nº›</a:t>
            </a:fld>
            <a:endParaRPr lang="ca-ES"/>
          </a:p>
        </p:txBody>
      </p:sp>
    </p:spTree>
    <p:extLst>
      <p:ext uri="{BB962C8B-B14F-4D97-AF65-F5344CB8AC3E}">
        <p14:creationId xmlns:p14="http://schemas.microsoft.com/office/powerpoint/2010/main" val="4160008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Contenidor de data 1"/>
          <p:cNvSpPr>
            <a:spLocks noGrp="1"/>
          </p:cNvSpPr>
          <p:nvPr>
            <p:ph type="dt" sz="half" idx="10"/>
          </p:nvPr>
        </p:nvSpPr>
        <p:spPr/>
        <p:txBody>
          <a:bodyPr/>
          <a:lstStyle/>
          <a:p>
            <a:fld id="{DF5BEDCE-BD10-49B5-AE19-7C87DBC481F8}" type="datetimeFigureOut">
              <a:rPr lang="ca-ES" smtClean="0"/>
              <a:t>21/9/2021</a:t>
            </a:fld>
            <a:endParaRPr lang="ca-ES"/>
          </a:p>
        </p:txBody>
      </p:sp>
      <p:sp>
        <p:nvSpPr>
          <p:cNvPr id="3" name="Contenidor de peu de pàgina 2"/>
          <p:cNvSpPr>
            <a:spLocks noGrp="1"/>
          </p:cNvSpPr>
          <p:nvPr>
            <p:ph type="ftr" sz="quarter" idx="11"/>
          </p:nvPr>
        </p:nvSpPr>
        <p:spPr/>
        <p:txBody>
          <a:bodyPr/>
          <a:lstStyle/>
          <a:p>
            <a:endParaRPr lang="ca-ES"/>
          </a:p>
        </p:txBody>
      </p:sp>
      <p:sp>
        <p:nvSpPr>
          <p:cNvPr id="4" name="Contenidor de número de diapositiva 3"/>
          <p:cNvSpPr>
            <a:spLocks noGrp="1"/>
          </p:cNvSpPr>
          <p:nvPr>
            <p:ph type="sldNum" sz="quarter" idx="12"/>
          </p:nvPr>
        </p:nvSpPr>
        <p:spPr/>
        <p:txBody>
          <a:bodyPr/>
          <a:lstStyle/>
          <a:p>
            <a:fld id="{2D4D1F6B-FC40-4F8F-A298-0BC48A24F4E6}" type="slidenum">
              <a:rPr lang="ca-ES" smtClean="0"/>
              <a:t>‹Nº›</a:t>
            </a:fld>
            <a:endParaRPr lang="ca-ES"/>
          </a:p>
        </p:txBody>
      </p:sp>
    </p:spTree>
    <p:extLst>
      <p:ext uri="{BB962C8B-B14F-4D97-AF65-F5344CB8AC3E}">
        <p14:creationId xmlns:p14="http://schemas.microsoft.com/office/powerpoint/2010/main" val="1737401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839788" y="457200"/>
            <a:ext cx="3932237" cy="1600200"/>
          </a:xfrm>
        </p:spPr>
        <p:txBody>
          <a:bodyPr anchor="b"/>
          <a:lstStyle>
            <a:lvl1pPr>
              <a:defRPr sz="3200"/>
            </a:lvl1pPr>
          </a:lstStyle>
          <a:p>
            <a:r>
              <a:rPr lang="ca-ES"/>
              <a:t>Feu clic aquí per editar l'estil</a:t>
            </a:r>
          </a:p>
        </p:txBody>
      </p:sp>
      <p:sp>
        <p:nvSpPr>
          <p:cNvPr id="3" name="Contenidor de contingut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a:t>Editeu els estils de text del patró</a:t>
            </a:r>
          </a:p>
          <a:p>
            <a:pPr lvl="1"/>
            <a:r>
              <a:rPr lang="ca-ES"/>
              <a:t>Segon nivell</a:t>
            </a:r>
          </a:p>
          <a:p>
            <a:pPr lvl="2"/>
            <a:r>
              <a:rPr lang="ca-ES"/>
              <a:t>Tercer nivell</a:t>
            </a:r>
          </a:p>
          <a:p>
            <a:pPr lvl="3"/>
            <a:r>
              <a:rPr lang="ca-ES"/>
              <a:t>Quart nivell</a:t>
            </a:r>
          </a:p>
          <a:p>
            <a:pPr lvl="4"/>
            <a:r>
              <a:rPr lang="ca-ES"/>
              <a:t>Cinquè nivell</a:t>
            </a:r>
          </a:p>
        </p:txBody>
      </p:sp>
      <p:sp>
        <p:nvSpPr>
          <p:cNvPr id="4" name="Contenidor de text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ca-ES"/>
              <a:t>Editeu els estils de text del patró</a:t>
            </a:r>
          </a:p>
        </p:txBody>
      </p:sp>
      <p:sp>
        <p:nvSpPr>
          <p:cNvPr id="5" name="Contenidor de data 4"/>
          <p:cNvSpPr>
            <a:spLocks noGrp="1"/>
          </p:cNvSpPr>
          <p:nvPr>
            <p:ph type="dt" sz="half" idx="10"/>
          </p:nvPr>
        </p:nvSpPr>
        <p:spPr/>
        <p:txBody>
          <a:bodyPr/>
          <a:lstStyle/>
          <a:p>
            <a:fld id="{DF5BEDCE-BD10-49B5-AE19-7C87DBC481F8}" type="datetimeFigureOut">
              <a:rPr lang="ca-ES" smtClean="0"/>
              <a:t>21/9/2021</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2D4D1F6B-FC40-4F8F-A298-0BC48A24F4E6}" type="slidenum">
              <a:rPr lang="ca-ES" smtClean="0"/>
              <a:t>‹Nº›</a:t>
            </a:fld>
            <a:endParaRPr lang="ca-ES"/>
          </a:p>
        </p:txBody>
      </p:sp>
    </p:spTree>
    <p:extLst>
      <p:ext uri="{BB962C8B-B14F-4D97-AF65-F5344CB8AC3E}">
        <p14:creationId xmlns:p14="http://schemas.microsoft.com/office/powerpoint/2010/main" val="3725660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839788" y="457200"/>
            <a:ext cx="3932237" cy="1600200"/>
          </a:xfrm>
        </p:spPr>
        <p:txBody>
          <a:bodyPr anchor="b"/>
          <a:lstStyle>
            <a:lvl1pPr>
              <a:defRPr sz="3200"/>
            </a:lvl1pPr>
          </a:lstStyle>
          <a:p>
            <a:r>
              <a:rPr lang="ca-ES"/>
              <a:t>Feu clic aquí per editar l'estil</a:t>
            </a:r>
          </a:p>
        </p:txBody>
      </p:sp>
      <p:sp>
        <p:nvSpPr>
          <p:cNvPr id="3" name="Contenidor d'imatge 2"/>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ca-ES"/>
          </a:p>
        </p:txBody>
      </p:sp>
      <p:sp>
        <p:nvSpPr>
          <p:cNvPr id="4" name="Contenidor de text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ca-ES"/>
              <a:t>Editeu els estils de text del patró</a:t>
            </a:r>
          </a:p>
        </p:txBody>
      </p:sp>
      <p:sp>
        <p:nvSpPr>
          <p:cNvPr id="5" name="Contenidor de data 4"/>
          <p:cNvSpPr>
            <a:spLocks noGrp="1"/>
          </p:cNvSpPr>
          <p:nvPr>
            <p:ph type="dt" sz="half" idx="10"/>
          </p:nvPr>
        </p:nvSpPr>
        <p:spPr/>
        <p:txBody>
          <a:bodyPr/>
          <a:lstStyle/>
          <a:p>
            <a:fld id="{DF5BEDCE-BD10-49B5-AE19-7C87DBC481F8}" type="datetimeFigureOut">
              <a:rPr lang="ca-ES" smtClean="0"/>
              <a:t>21/9/2021</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2D4D1F6B-FC40-4F8F-A298-0BC48A24F4E6}" type="slidenum">
              <a:rPr lang="ca-ES" smtClean="0"/>
              <a:t>‹Nº›</a:t>
            </a:fld>
            <a:endParaRPr lang="ca-ES"/>
          </a:p>
        </p:txBody>
      </p:sp>
    </p:spTree>
    <p:extLst>
      <p:ext uri="{BB962C8B-B14F-4D97-AF65-F5344CB8AC3E}">
        <p14:creationId xmlns:p14="http://schemas.microsoft.com/office/powerpoint/2010/main" val="2675985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a:t>Feu clic aquí per editar l'estil</a:t>
            </a:r>
          </a:p>
        </p:txBody>
      </p:sp>
      <p:sp>
        <p:nvSpPr>
          <p:cNvPr id="3" name="Contenidor de text vertical 2"/>
          <p:cNvSpPr>
            <a:spLocks noGrp="1"/>
          </p:cNvSpPr>
          <p:nvPr>
            <p:ph type="body" orient="vert" idx="1"/>
          </p:nvPr>
        </p:nvSpPr>
        <p:spPr/>
        <p:txBody>
          <a:bodyPr vert="eaVert"/>
          <a:lstStyle/>
          <a:p>
            <a:pPr lvl="0"/>
            <a:r>
              <a:rPr lang="ca-ES"/>
              <a:t>Editeu els estils de text del patró</a:t>
            </a:r>
          </a:p>
          <a:p>
            <a:pPr lvl="1"/>
            <a:r>
              <a:rPr lang="ca-ES"/>
              <a:t>Segon nivell</a:t>
            </a:r>
          </a:p>
          <a:p>
            <a:pPr lvl="2"/>
            <a:r>
              <a:rPr lang="ca-ES"/>
              <a:t>Tercer nivell</a:t>
            </a:r>
          </a:p>
          <a:p>
            <a:pPr lvl="3"/>
            <a:r>
              <a:rPr lang="ca-ES"/>
              <a:t>Quart nivell</a:t>
            </a:r>
          </a:p>
          <a:p>
            <a:pPr lvl="4"/>
            <a:r>
              <a:rPr lang="ca-ES"/>
              <a:t>Cinquè nivell</a:t>
            </a:r>
          </a:p>
        </p:txBody>
      </p:sp>
      <p:sp>
        <p:nvSpPr>
          <p:cNvPr id="4" name="Contenidor de data 3"/>
          <p:cNvSpPr>
            <a:spLocks noGrp="1"/>
          </p:cNvSpPr>
          <p:nvPr>
            <p:ph type="dt" sz="half" idx="10"/>
          </p:nvPr>
        </p:nvSpPr>
        <p:spPr/>
        <p:txBody>
          <a:bodyPr/>
          <a:lstStyle/>
          <a:p>
            <a:fld id="{DF5BEDCE-BD10-49B5-AE19-7C87DBC481F8}" type="datetimeFigureOut">
              <a:rPr lang="ca-ES" smtClean="0"/>
              <a:t>21/9/2021</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2D4D1F6B-FC40-4F8F-A298-0BC48A24F4E6}" type="slidenum">
              <a:rPr lang="ca-ES" smtClean="0"/>
              <a:t>‹Nº›</a:t>
            </a:fld>
            <a:endParaRPr lang="ca-ES"/>
          </a:p>
        </p:txBody>
      </p:sp>
    </p:spTree>
    <p:extLst>
      <p:ext uri="{BB962C8B-B14F-4D97-AF65-F5344CB8AC3E}">
        <p14:creationId xmlns:p14="http://schemas.microsoft.com/office/powerpoint/2010/main" val="36137905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Títol vertical 1"/>
          <p:cNvSpPr>
            <a:spLocks noGrp="1"/>
          </p:cNvSpPr>
          <p:nvPr>
            <p:ph type="title" orient="vert"/>
          </p:nvPr>
        </p:nvSpPr>
        <p:spPr>
          <a:xfrm>
            <a:off x="8724902" y="365125"/>
            <a:ext cx="2628900" cy="5811838"/>
          </a:xfrm>
        </p:spPr>
        <p:txBody>
          <a:bodyPr vert="eaVert"/>
          <a:lstStyle/>
          <a:p>
            <a:r>
              <a:rPr lang="ca-ES"/>
              <a:t>Feu clic aquí per editar l'estil</a:t>
            </a:r>
          </a:p>
        </p:txBody>
      </p:sp>
      <p:sp>
        <p:nvSpPr>
          <p:cNvPr id="3" name="Contenidor de text vertical 2"/>
          <p:cNvSpPr>
            <a:spLocks noGrp="1"/>
          </p:cNvSpPr>
          <p:nvPr>
            <p:ph type="body" orient="vert" idx="1"/>
          </p:nvPr>
        </p:nvSpPr>
        <p:spPr>
          <a:xfrm>
            <a:off x="838202" y="365125"/>
            <a:ext cx="7734300" cy="5811838"/>
          </a:xfrm>
        </p:spPr>
        <p:txBody>
          <a:bodyPr vert="eaVert"/>
          <a:lstStyle/>
          <a:p>
            <a:pPr lvl="0"/>
            <a:r>
              <a:rPr lang="ca-ES"/>
              <a:t>Editeu els estils de text del patró</a:t>
            </a:r>
          </a:p>
          <a:p>
            <a:pPr lvl="1"/>
            <a:r>
              <a:rPr lang="ca-ES"/>
              <a:t>Segon nivell</a:t>
            </a:r>
          </a:p>
          <a:p>
            <a:pPr lvl="2"/>
            <a:r>
              <a:rPr lang="ca-ES"/>
              <a:t>Tercer nivell</a:t>
            </a:r>
          </a:p>
          <a:p>
            <a:pPr lvl="3"/>
            <a:r>
              <a:rPr lang="ca-ES"/>
              <a:t>Quart nivell</a:t>
            </a:r>
          </a:p>
          <a:p>
            <a:pPr lvl="4"/>
            <a:r>
              <a:rPr lang="ca-ES"/>
              <a:t>Cinquè nivell</a:t>
            </a:r>
          </a:p>
        </p:txBody>
      </p:sp>
      <p:sp>
        <p:nvSpPr>
          <p:cNvPr id="4" name="Contenidor de data 3"/>
          <p:cNvSpPr>
            <a:spLocks noGrp="1"/>
          </p:cNvSpPr>
          <p:nvPr>
            <p:ph type="dt" sz="half" idx="10"/>
          </p:nvPr>
        </p:nvSpPr>
        <p:spPr/>
        <p:txBody>
          <a:bodyPr/>
          <a:lstStyle/>
          <a:p>
            <a:fld id="{DF5BEDCE-BD10-49B5-AE19-7C87DBC481F8}" type="datetimeFigureOut">
              <a:rPr lang="ca-ES" smtClean="0"/>
              <a:t>21/9/2021</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2D4D1F6B-FC40-4F8F-A298-0BC48A24F4E6}" type="slidenum">
              <a:rPr lang="ca-ES" smtClean="0"/>
              <a:t>‹Nº›</a:t>
            </a:fld>
            <a:endParaRPr lang="ca-ES"/>
          </a:p>
        </p:txBody>
      </p:sp>
    </p:spTree>
    <p:extLst>
      <p:ext uri="{BB962C8B-B14F-4D97-AF65-F5344CB8AC3E}">
        <p14:creationId xmlns:p14="http://schemas.microsoft.com/office/powerpoint/2010/main" val="4255358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3BA4FC4-4EF9-47FC-B6E0-10B8E21C769F}"/>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39A4DA7-435B-40AA-A51A-49D0EAAF07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0C6FC1-CA05-4803-8473-2A78AE41B2FC}"/>
              </a:ext>
            </a:extLst>
          </p:cNvPr>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B1A97C-945A-4D05-AEDC-4BD5E0C85F84}" type="datetimeFigureOut">
              <a:rPr lang="es-ES" smtClean="0"/>
              <a:t>21/09/2021</a:t>
            </a:fld>
            <a:endParaRPr lang="es-ES"/>
          </a:p>
        </p:txBody>
      </p:sp>
      <p:sp>
        <p:nvSpPr>
          <p:cNvPr id="5" name="Marcador de pie de página 4">
            <a:extLst>
              <a:ext uri="{FF2B5EF4-FFF2-40B4-BE49-F238E27FC236}">
                <a16:creationId xmlns:a16="http://schemas.microsoft.com/office/drawing/2014/main" id="{6039DCAF-7FCE-45CA-A17A-B6C6ECE11498}"/>
              </a:ext>
            </a:extLst>
          </p:cNvPr>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B59708AE-6D47-4048-88E8-4F153F4B3B78}"/>
              </a:ext>
            </a:extLst>
          </p:cNvPr>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F26BE3-6CED-46AA-A6D8-6B43EDD7BDC8}" type="slidenum">
              <a:rPr lang="es-ES" smtClean="0"/>
              <a:t>‹Nº›</a:t>
            </a:fld>
            <a:endParaRPr lang="es-ES"/>
          </a:p>
        </p:txBody>
      </p:sp>
    </p:spTree>
    <p:extLst>
      <p:ext uri="{BB962C8B-B14F-4D97-AF65-F5344CB8AC3E}">
        <p14:creationId xmlns:p14="http://schemas.microsoft.com/office/powerpoint/2010/main" val="2498747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títol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ca-ES"/>
              <a:t>Feu clic aquí per editar l'estil</a:t>
            </a:r>
          </a:p>
        </p:txBody>
      </p:sp>
      <p:sp>
        <p:nvSpPr>
          <p:cNvPr id="3" name="Contenidor de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a-ES"/>
              <a:t>Editeu els estils de text del patró</a:t>
            </a:r>
          </a:p>
          <a:p>
            <a:pPr lvl="1"/>
            <a:r>
              <a:rPr lang="ca-ES"/>
              <a:t>Segon nivell</a:t>
            </a:r>
          </a:p>
          <a:p>
            <a:pPr lvl="2"/>
            <a:r>
              <a:rPr lang="ca-ES"/>
              <a:t>Tercer nivell</a:t>
            </a:r>
          </a:p>
          <a:p>
            <a:pPr lvl="3"/>
            <a:r>
              <a:rPr lang="ca-ES"/>
              <a:t>Quart nivell</a:t>
            </a:r>
          </a:p>
          <a:p>
            <a:pPr lvl="4"/>
            <a:r>
              <a:rPr lang="ca-ES"/>
              <a:t>Cinquè nivell</a:t>
            </a:r>
          </a:p>
        </p:txBody>
      </p:sp>
      <p:sp>
        <p:nvSpPr>
          <p:cNvPr id="4" name="Contenidor de data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5BEDCE-BD10-49B5-AE19-7C87DBC481F8}" type="datetimeFigureOut">
              <a:rPr lang="ca-ES" smtClean="0"/>
              <a:t>21/9/2021</a:t>
            </a:fld>
            <a:endParaRPr lang="ca-ES"/>
          </a:p>
        </p:txBody>
      </p:sp>
      <p:sp>
        <p:nvSpPr>
          <p:cNvPr id="5" name="Contenidor de peu de pàgina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a-ES"/>
          </a:p>
        </p:txBody>
      </p:sp>
      <p:sp>
        <p:nvSpPr>
          <p:cNvPr id="6" name="Contenidor de número de diapositiva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4D1F6B-FC40-4F8F-A298-0BC48A24F4E6}" type="slidenum">
              <a:rPr lang="ca-ES" smtClean="0"/>
              <a:t>‹Nº›</a:t>
            </a:fld>
            <a:endParaRPr lang="ca-ES"/>
          </a:p>
        </p:txBody>
      </p:sp>
    </p:spTree>
    <p:extLst>
      <p:ext uri="{BB962C8B-B14F-4D97-AF65-F5344CB8AC3E}">
        <p14:creationId xmlns:p14="http://schemas.microsoft.com/office/powerpoint/2010/main" val="36779293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a-E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5.png"/><Relationship Id="rId3" Type="http://schemas.openxmlformats.org/officeDocument/2006/relationships/hyperlink" Target="https://informesdelaconstruccion.revistas.csic.es/index.php/informesdelaconstruccion/article/view/2187/2496" TargetMode="External"/><Relationship Id="rId7" Type="http://schemas.openxmlformats.org/officeDocument/2006/relationships/hyperlink" Target="https://informesdelaconstruccion.revistas.csic.es/index.php/informesdelaconstruccion/article/view/5952/7132" TargetMode="External"/><Relationship Id="rId12" Type="http://schemas.openxmlformats.org/officeDocument/2006/relationships/hyperlink" Target="https://www.redalyc.org/pdf/1470/147020257002.pdf" TargetMode="External"/><Relationship Id="rId17" Type="http://schemas.openxmlformats.org/officeDocument/2006/relationships/image" Target="../media/image17.png"/><Relationship Id="rId2" Type="http://schemas.openxmlformats.org/officeDocument/2006/relationships/notesSlide" Target="../notesSlides/notesSlide4.xml"/><Relationship Id="rId16" Type="http://schemas.openxmlformats.org/officeDocument/2006/relationships/hyperlink" Target="https://salineropampliega.com/2019/09/inteligencia-artificial-en-los-proyectos-de-construccion.html" TargetMode="Externa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4.png"/><Relationship Id="rId5" Type="http://schemas.openxmlformats.org/officeDocument/2006/relationships/hyperlink" Target="https://informesdelaconstruccion.revistas.csic.es/index.php/informesdelaconstruccion/article/view/5824" TargetMode="External"/><Relationship Id="rId15" Type="http://schemas.openxmlformats.org/officeDocument/2006/relationships/image" Target="../media/image16.png"/><Relationship Id="rId10" Type="http://schemas.openxmlformats.org/officeDocument/2006/relationships/image" Target="../media/image14.png"/><Relationship Id="rId4" Type="http://schemas.openxmlformats.org/officeDocument/2006/relationships/image" Target="../media/image11.png"/><Relationship Id="rId9" Type="http://schemas.openxmlformats.org/officeDocument/2006/relationships/hyperlink" Target="https://dialnet.unirioja.es/servlet/articulo?codigo=6452841" TargetMode="External"/><Relationship Id="rId14" Type="http://schemas.openxmlformats.org/officeDocument/2006/relationships/hyperlink" Target="https://www.sciencedirect.com/science/article/abs/pii/S0378778819316688"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hyperlink" Target="https://www.youtube.com/watch?v=t3PeQs9eVAU&amp;t=107s" TargetMode="Externa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8" Type="http://schemas.openxmlformats.org/officeDocument/2006/relationships/video" Target="../media/media5.mp4"/><Relationship Id="rId13" Type="http://schemas.openxmlformats.org/officeDocument/2006/relationships/image" Target="../media/image31.png"/><Relationship Id="rId18" Type="http://schemas.openxmlformats.org/officeDocument/2006/relationships/hyperlink" Target="https://www.autodesk.com/research/projects/project-dreamcatcher" TargetMode="External"/><Relationship Id="rId3" Type="http://schemas.microsoft.com/office/2007/relationships/media" Target="../media/media3.mp4"/><Relationship Id="rId21" Type="http://schemas.openxmlformats.org/officeDocument/2006/relationships/image" Target="../media/image36.png"/><Relationship Id="rId7" Type="http://schemas.microsoft.com/office/2007/relationships/media" Target="../media/media5.mp4"/><Relationship Id="rId12" Type="http://schemas.openxmlformats.org/officeDocument/2006/relationships/image" Target="../media/image30.png"/><Relationship Id="rId17" Type="http://schemas.openxmlformats.org/officeDocument/2006/relationships/image" Target="../media/image4.png"/><Relationship Id="rId2" Type="http://schemas.openxmlformats.org/officeDocument/2006/relationships/video" Target="../media/media2.mp4"/><Relationship Id="rId16" Type="http://schemas.openxmlformats.org/officeDocument/2006/relationships/image" Target="../media/image34.png"/><Relationship Id="rId20" Type="http://schemas.openxmlformats.org/officeDocument/2006/relationships/hyperlink" Target="https://blog.allplan.com/es/modelado-bim-parametrico-eficiencia-en-los-procesos-de-planificacion" TargetMode="External"/><Relationship Id="rId1" Type="http://schemas.microsoft.com/office/2007/relationships/media" Target="../media/media2.mp4"/><Relationship Id="rId6" Type="http://schemas.openxmlformats.org/officeDocument/2006/relationships/video" Target="../media/media4.mp4"/><Relationship Id="rId11" Type="http://schemas.openxmlformats.org/officeDocument/2006/relationships/image" Target="../media/image29.png"/><Relationship Id="rId5" Type="http://schemas.microsoft.com/office/2007/relationships/media" Target="../media/media4.mp4"/><Relationship Id="rId15" Type="http://schemas.openxmlformats.org/officeDocument/2006/relationships/image" Target="../media/image33.png"/><Relationship Id="rId10" Type="http://schemas.openxmlformats.org/officeDocument/2006/relationships/notesSlide" Target="../notesSlides/notesSlide11.xml"/><Relationship Id="rId19" Type="http://schemas.openxmlformats.org/officeDocument/2006/relationships/image" Target="../media/image35.png"/><Relationship Id="rId4" Type="http://schemas.openxmlformats.org/officeDocument/2006/relationships/video" Target="../media/media3.mp4"/><Relationship Id="rId9" Type="http://schemas.openxmlformats.org/officeDocument/2006/relationships/slideLayout" Target="../slideLayouts/slideLayout12.xml"/><Relationship Id="rId14" Type="http://schemas.openxmlformats.org/officeDocument/2006/relationships/image" Target="../media/image32.png"/></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png"/><Relationship Id="rId3" Type="http://schemas.openxmlformats.org/officeDocument/2006/relationships/image" Target="../media/image37.gif"/><Relationship Id="rId7" Type="http://schemas.openxmlformats.org/officeDocument/2006/relationships/image" Target="../media/image41.png"/><Relationship Id="rId12"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40.png"/><Relationship Id="rId11" Type="http://schemas.openxmlformats.org/officeDocument/2006/relationships/image" Target="../media/image44.png"/><Relationship Id="rId5" Type="http://schemas.openxmlformats.org/officeDocument/2006/relationships/image" Target="../media/image39.png"/><Relationship Id="rId15" Type="http://schemas.openxmlformats.org/officeDocument/2006/relationships/image" Target="../media/image46.png"/><Relationship Id="rId10" Type="http://schemas.openxmlformats.org/officeDocument/2006/relationships/hyperlink" Target="https://www.youtube.com/watch?v=SXkVjjQQ1aw" TargetMode="External"/><Relationship Id="rId4" Type="http://schemas.openxmlformats.org/officeDocument/2006/relationships/image" Target="../media/image38.png"/><Relationship Id="rId9" Type="http://schemas.openxmlformats.org/officeDocument/2006/relationships/image" Target="../media/image43.jpeg"/><Relationship Id="rId14" Type="http://schemas.openxmlformats.org/officeDocument/2006/relationships/hyperlink" Target="https://www.zaha-hadid.com/architecture/mathematics-gallery-science-museum/"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png"/><Relationship Id="rId7" Type="http://schemas.openxmlformats.org/officeDocument/2006/relationships/image" Target="../media/image48.png"/><Relationship Id="rId2" Type="http://schemas.openxmlformats.org/officeDocument/2006/relationships/hyperlink" Target="https://www.youtube.com/watch?v=hAy7eve8rek" TargetMode="External"/><Relationship Id="rId1" Type="http://schemas.openxmlformats.org/officeDocument/2006/relationships/slideLayout" Target="../slideLayouts/slideLayout7.xml"/><Relationship Id="rId6" Type="http://schemas.openxmlformats.org/officeDocument/2006/relationships/hyperlink" Target="https://www.youtube.com/watch?t=3225s&amp;utm_medium=website&amp;utm_source=plataformaarquitectura.cl&amp;v=ESvDZ5Go6E0" TargetMode="External"/><Relationship Id="rId5" Type="http://schemas.openxmlformats.org/officeDocument/2006/relationships/image" Target="../media/image47.png"/><Relationship Id="rId10" Type="http://schemas.openxmlformats.org/officeDocument/2006/relationships/image" Target="../media/image50.png"/><Relationship Id="rId4" Type="http://schemas.openxmlformats.org/officeDocument/2006/relationships/hyperlink" Target="https://www.youtube.com/watch?list=PLUl4u3cNGP63gFHB6xb-kVBiQHYe_4hSi&amp;utm_medium=website&amp;utm_source=plataformaarquitectura.cl&amp;v=TjZBTDzGeGg" TargetMode="External"/><Relationship Id="rId9" Type="http://schemas.openxmlformats.org/officeDocument/2006/relationships/hyperlink" Target="https://www.youtube.com/watch?v=JxFTDvxM8Ew"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1.jpeg"/><Relationship Id="rId7"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hyperlink" Target="https://www.pelispe.com/pelicula/12735/the-imitation-game-descifrando-enigma.html" TargetMode="External"/><Relationship Id="rId5" Type="http://schemas.openxmlformats.org/officeDocument/2006/relationships/image" Target="../media/image53.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hyperlink" Target="mailto:fanny.esther.beriguete@upc.edu" TargetMode="Externa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l="-2000" r="-2000"/>
          </a:stretch>
        </a:blipFill>
        <a:effectLst/>
      </p:bgPr>
    </p:bg>
    <p:spTree>
      <p:nvGrpSpPr>
        <p:cNvPr id="1" name=""/>
        <p:cNvGrpSpPr/>
        <p:nvPr/>
      </p:nvGrpSpPr>
      <p:grpSpPr>
        <a:xfrm>
          <a:off x="0" y="0"/>
          <a:ext cx="0" cy="0"/>
          <a:chOff x="0" y="0"/>
          <a:chExt cx="0" cy="0"/>
        </a:xfrm>
      </p:grpSpPr>
      <p:sp>
        <p:nvSpPr>
          <p:cNvPr id="4" name="QuadreDeText 3"/>
          <p:cNvSpPr txBox="1"/>
          <p:nvPr/>
        </p:nvSpPr>
        <p:spPr>
          <a:xfrm>
            <a:off x="2171911" y="2257558"/>
            <a:ext cx="8402307" cy="1754326"/>
          </a:xfrm>
          <a:prstGeom prst="rect">
            <a:avLst/>
          </a:prstGeom>
          <a:noFill/>
        </p:spPr>
        <p:txBody>
          <a:bodyPr wrap="square" rtlCol="0">
            <a:spAutoFit/>
          </a:bodyPr>
          <a:lstStyle/>
          <a:p>
            <a:pPr algn="ctr" defTabSz="914377">
              <a:defRPr/>
            </a:pPr>
            <a:r>
              <a:rPr lang="ca-ES" sz="5400" dirty="0">
                <a:solidFill>
                  <a:prstClr val="black"/>
                </a:solidFill>
                <a:effectLst>
                  <a:outerShdw blurRad="38100" dist="38100" dir="2700000" algn="tl">
                    <a:srgbClr val="000000">
                      <a:alpha val="43137"/>
                    </a:srgbClr>
                  </a:outerShdw>
                </a:effectLst>
                <a:latin typeface="Calibri" panose="020F0502020204030204"/>
              </a:rPr>
              <a:t>Intel·ligència Artificial aplicada a la construcció</a:t>
            </a:r>
          </a:p>
        </p:txBody>
      </p:sp>
    </p:spTree>
    <p:extLst>
      <p:ext uri="{BB962C8B-B14F-4D97-AF65-F5344CB8AC3E}">
        <p14:creationId xmlns:p14="http://schemas.microsoft.com/office/powerpoint/2010/main" val="790535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4C8D0F3-249A-45C1-9071-B39A5F169476}"/>
              </a:ext>
            </a:extLst>
          </p:cNvPr>
          <p:cNvPicPr>
            <a:picLocks noChangeAspect="1"/>
          </p:cNvPicPr>
          <p:nvPr/>
        </p:nvPicPr>
        <p:blipFill>
          <a:blip r:embed="rId2"/>
          <a:stretch>
            <a:fillRect/>
          </a:stretch>
        </p:blipFill>
        <p:spPr>
          <a:xfrm>
            <a:off x="8244259" y="5938172"/>
            <a:ext cx="3691259" cy="830377"/>
          </a:xfrm>
          <a:prstGeom prst="rect">
            <a:avLst/>
          </a:prstGeom>
        </p:spPr>
      </p:pic>
      <p:sp>
        <p:nvSpPr>
          <p:cNvPr id="3" name="Subtítulo 2">
            <a:extLst>
              <a:ext uri="{FF2B5EF4-FFF2-40B4-BE49-F238E27FC236}">
                <a16:creationId xmlns:a16="http://schemas.microsoft.com/office/drawing/2014/main" id="{14130F04-6EE9-4302-9364-8546E75C3DB8}"/>
              </a:ext>
            </a:extLst>
          </p:cNvPr>
          <p:cNvSpPr>
            <a:spLocks noGrp="1"/>
          </p:cNvSpPr>
          <p:nvPr>
            <p:ph type="subTitle" idx="1"/>
          </p:nvPr>
        </p:nvSpPr>
        <p:spPr>
          <a:xfrm>
            <a:off x="-336884" y="6121701"/>
            <a:ext cx="5618685" cy="670911"/>
          </a:xfrm>
          <a:noFill/>
        </p:spPr>
        <p:txBody>
          <a:bodyPr>
            <a:normAutofit/>
          </a:bodyPr>
          <a:lstStyle/>
          <a:p>
            <a:endParaRPr lang="es-ES" sz="1100" dirty="0">
              <a:solidFill>
                <a:schemeClr val="accent1"/>
              </a:solidFill>
            </a:endParaRPr>
          </a:p>
          <a:p>
            <a:r>
              <a:rPr lang="es-ES" sz="1800" b="1" dirty="0"/>
              <a:t>Grado en Arquitectura Técnica y Edificación</a:t>
            </a:r>
          </a:p>
        </p:txBody>
      </p:sp>
      <p:sp>
        <p:nvSpPr>
          <p:cNvPr id="7" name="Rectángulo 6">
            <a:extLst>
              <a:ext uri="{FF2B5EF4-FFF2-40B4-BE49-F238E27FC236}">
                <a16:creationId xmlns:a16="http://schemas.microsoft.com/office/drawing/2014/main" id="{AC551AD6-3D47-4EFD-B467-101BA6E9828F}"/>
              </a:ext>
            </a:extLst>
          </p:cNvPr>
          <p:cNvSpPr/>
          <p:nvPr/>
        </p:nvSpPr>
        <p:spPr>
          <a:xfrm flipV="1">
            <a:off x="0" y="5892453"/>
            <a:ext cx="12192000"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sp>
        <p:nvSpPr>
          <p:cNvPr id="12" name="Rectángulo 11">
            <a:extLst>
              <a:ext uri="{FF2B5EF4-FFF2-40B4-BE49-F238E27FC236}">
                <a16:creationId xmlns:a16="http://schemas.microsoft.com/office/drawing/2014/main" id="{950AEA8F-1446-4CEC-AD13-85D92661BE4F}"/>
              </a:ext>
            </a:extLst>
          </p:cNvPr>
          <p:cNvSpPr/>
          <p:nvPr/>
        </p:nvSpPr>
        <p:spPr>
          <a:xfrm>
            <a:off x="-2438399" y="282575"/>
            <a:ext cx="914400" cy="8439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pic>
        <p:nvPicPr>
          <p:cNvPr id="11" name="Imagen 10">
            <a:extLst>
              <a:ext uri="{FF2B5EF4-FFF2-40B4-BE49-F238E27FC236}">
                <a16:creationId xmlns:a16="http://schemas.microsoft.com/office/drawing/2014/main" id="{FEBB865A-BED2-42D5-8AC2-3B47FEFE578B}"/>
              </a:ext>
            </a:extLst>
          </p:cNvPr>
          <p:cNvPicPr>
            <a:picLocks noChangeAspect="1"/>
          </p:cNvPicPr>
          <p:nvPr/>
        </p:nvPicPr>
        <p:blipFill>
          <a:blip r:embed="rId3"/>
          <a:stretch>
            <a:fillRect/>
          </a:stretch>
        </p:blipFill>
        <p:spPr>
          <a:xfrm>
            <a:off x="-1476" y="-14421"/>
            <a:ext cx="12194952" cy="5857875"/>
          </a:xfrm>
          <a:prstGeom prst="rect">
            <a:avLst/>
          </a:prstGeom>
        </p:spPr>
      </p:pic>
      <p:sp>
        <p:nvSpPr>
          <p:cNvPr id="4" name="Título 3">
            <a:extLst>
              <a:ext uri="{FF2B5EF4-FFF2-40B4-BE49-F238E27FC236}">
                <a16:creationId xmlns:a16="http://schemas.microsoft.com/office/drawing/2014/main" id="{509A3E1E-3890-4729-BFBC-802DA04914C2}"/>
              </a:ext>
            </a:extLst>
          </p:cNvPr>
          <p:cNvSpPr>
            <a:spLocks noGrp="1"/>
          </p:cNvSpPr>
          <p:nvPr>
            <p:ph type="ctrTitle"/>
          </p:nvPr>
        </p:nvSpPr>
        <p:spPr>
          <a:xfrm>
            <a:off x="256482" y="5916989"/>
            <a:ext cx="6716646" cy="480131"/>
          </a:xfrm>
          <a:prstGeom prst="rect">
            <a:avLst/>
          </a:prstGeom>
        </p:spPr>
        <p:txBody>
          <a:bodyPr wrap="none">
            <a:spAutoFit/>
          </a:bodyPr>
          <a:lstStyle/>
          <a:p>
            <a:r>
              <a:rPr lang="es-ES" sz="2800" b="1" dirty="0">
                <a:solidFill>
                  <a:schemeClr val="accent1">
                    <a:lumMod val="75000"/>
                  </a:schemeClr>
                </a:solidFill>
              </a:rPr>
              <a:t>Intel·ligència artificial aplicada a la construcció</a:t>
            </a:r>
            <a:endParaRPr lang="es-ES" sz="3200" b="1" dirty="0">
              <a:solidFill>
                <a:schemeClr val="accent1">
                  <a:lumMod val="75000"/>
                </a:schemeClr>
              </a:solidFill>
            </a:endParaRPr>
          </a:p>
        </p:txBody>
      </p:sp>
    </p:spTree>
    <p:extLst>
      <p:ext uri="{BB962C8B-B14F-4D97-AF65-F5344CB8AC3E}">
        <p14:creationId xmlns:p14="http://schemas.microsoft.com/office/powerpoint/2010/main" val="309573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p:cNvSpPr/>
          <p:nvPr/>
        </p:nvSpPr>
        <p:spPr>
          <a:xfrm>
            <a:off x="810201" y="90312"/>
            <a:ext cx="10649298" cy="671678"/>
          </a:xfrm>
          <a:custGeom>
            <a:avLst/>
            <a:gdLst>
              <a:gd name="connsiteX0" fmla="*/ 0 w 9044982"/>
              <a:gd name="connsiteY0" fmla="*/ 0 h 565293"/>
              <a:gd name="connsiteX1" fmla="*/ 9044982 w 9044982"/>
              <a:gd name="connsiteY1" fmla="*/ 0 h 565293"/>
              <a:gd name="connsiteX2" fmla="*/ 9044982 w 9044982"/>
              <a:gd name="connsiteY2" fmla="*/ 565293 h 565293"/>
              <a:gd name="connsiteX3" fmla="*/ 0 w 9044982"/>
              <a:gd name="connsiteY3" fmla="*/ 565293 h 565293"/>
              <a:gd name="connsiteX4" fmla="*/ 0 w 9044982"/>
              <a:gd name="connsiteY4" fmla="*/ 0 h 565293"/>
              <a:gd name="connsiteX0" fmla="*/ 575734 w 9044982"/>
              <a:gd name="connsiteY0" fmla="*/ 22578 h 565293"/>
              <a:gd name="connsiteX1" fmla="*/ 9044982 w 9044982"/>
              <a:gd name="connsiteY1" fmla="*/ 0 h 565293"/>
              <a:gd name="connsiteX2" fmla="*/ 9044982 w 9044982"/>
              <a:gd name="connsiteY2" fmla="*/ 565293 h 565293"/>
              <a:gd name="connsiteX3" fmla="*/ 0 w 9044982"/>
              <a:gd name="connsiteY3" fmla="*/ 565293 h 565293"/>
              <a:gd name="connsiteX4" fmla="*/ 575734 w 9044982"/>
              <a:gd name="connsiteY4" fmla="*/ 22578 h 565293"/>
              <a:gd name="connsiteX0" fmla="*/ 250817 w 9044982"/>
              <a:gd name="connsiteY0" fmla="*/ 33867 h 565293"/>
              <a:gd name="connsiteX1" fmla="*/ 9044982 w 9044982"/>
              <a:gd name="connsiteY1" fmla="*/ 0 h 565293"/>
              <a:gd name="connsiteX2" fmla="*/ 9044982 w 9044982"/>
              <a:gd name="connsiteY2" fmla="*/ 565293 h 565293"/>
              <a:gd name="connsiteX3" fmla="*/ 0 w 9044982"/>
              <a:gd name="connsiteY3" fmla="*/ 565293 h 565293"/>
              <a:gd name="connsiteX4" fmla="*/ 250817 w 9044982"/>
              <a:gd name="connsiteY4" fmla="*/ 33867 h 565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4982" h="565293">
                <a:moveTo>
                  <a:pt x="250817" y="33867"/>
                </a:moveTo>
                <a:lnTo>
                  <a:pt x="9044982" y="0"/>
                </a:lnTo>
                <a:lnTo>
                  <a:pt x="9044982" y="565293"/>
                </a:lnTo>
                <a:lnTo>
                  <a:pt x="0" y="565293"/>
                </a:lnTo>
                <a:lnTo>
                  <a:pt x="250817" y="3386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sp>
        <p:nvSpPr>
          <p:cNvPr id="17" name="Cuadro de texto 1"/>
          <p:cNvSpPr txBox="1">
            <a:spLocks noChangeArrowheads="1"/>
          </p:cNvSpPr>
          <p:nvPr/>
        </p:nvSpPr>
        <p:spPr bwMode="auto">
          <a:xfrm>
            <a:off x="1093859" y="2764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sp>
        <p:nvSpPr>
          <p:cNvPr id="2" name="Rectángulo 1">
            <a:extLst>
              <a:ext uri="{FF2B5EF4-FFF2-40B4-BE49-F238E27FC236}">
                <a16:creationId xmlns:a16="http://schemas.microsoft.com/office/drawing/2014/main" id="{EBF323C1-EB7E-4B39-909D-3C99E52B024B}"/>
              </a:ext>
            </a:extLst>
          </p:cNvPr>
          <p:cNvSpPr/>
          <p:nvPr/>
        </p:nvSpPr>
        <p:spPr>
          <a:xfrm>
            <a:off x="1159020" y="1102038"/>
            <a:ext cx="10300479" cy="4924425"/>
          </a:xfrm>
          <a:prstGeom prst="rect">
            <a:avLst/>
          </a:prstGeom>
        </p:spPr>
        <p:txBody>
          <a:bodyPr wrap="square">
            <a:spAutoFit/>
          </a:bodyPr>
          <a:lstStyle/>
          <a:p>
            <a:pPr algn="ctr"/>
            <a:r>
              <a:rPr lang="es-ES" sz="2800" b="1" dirty="0">
                <a:solidFill>
                  <a:schemeClr val="accent1">
                    <a:lumMod val="50000"/>
                  </a:schemeClr>
                </a:solidFill>
              </a:rPr>
              <a:t>Inteligencia artificial. Ejemplos. Aplicación a la construcción</a:t>
            </a:r>
          </a:p>
          <a:p>
            <a:endParaRPr lang="es-ES" sz="2200" dirty="0"/>
          </a:p>
          <a:p>
            <a:r>
              <a:rPr lang="es-ES" sz="2200" b="1" dirty="0">
                <a:solidFill>
                  <a:schemeClr val="accent1">
                    <a:lumMod val="75000"/>
                  </a:schemeClr>
                </a:solidFill>
              </a:rPr>
              <a:t>Descripción:</a:t>
            </a:r>
          </a:p>
          <a:p>
            <a:pPr marL="285744" indent="-285744">
              <a:buFont typeface="Arial" panose="020B0604020202020204" pitchFamily="34" charset="0"/>
              <a:buChar char="•"/>
            </a:pPr>
            <a:r>
              <a:rPr lang="es-ES" sz="2200" dirty="0"/>
              <a:t>Diagnóstico de patologías.</a:t>
            </a:r>
          </a:p>
          <a:p>
            <a:pPr marL="285744" indent="-285744">
              <a:buFont typeface="Arial" panose="020B0604020202020204" pitchFamily="34" charset="0"/>
              <a:buChar char="•"/>
            </a:pPr>
            <a:r>
              <a:rPr lang="es-ES" sz="2200" dirty="0"/>
              <a:t>Valoración de inmuebles.</a:t>
            </a:r>
          </a:p>
          <a:p>
            <a:pPr marL="285744" indent="-285744">
              <a:buFont typeface="Arial" panose="020B0604020202020204" pitchFamily="34" charset="0"/>
              <a:buChar char="•"/>
            </a:pPr>
            <a:r>
              <a:rPr lang="es-ES" sz="2200" dirty="0"/>
              <a:t>Eficiencia energética.</a:t>
            </a:r>
          </a:p>
          <a:p>
            <a:pPr marL="285744" indent="-285744">
              <a:buFont typeface="Arial" panose="020B0604020202020204" pitchFamily="34" charset="0"/>
              <a:buChar char="•"/>
            </a:pPr>
            <a:r>
              <a:rPr lang="es-ES" sz="2200" dirty="0"/>
              <a:t>Estimación de costes de construcción.</a:t>
            </a:r>
          </a:p>
          <a:p>
            <a:endParaRPr lang="es-ES" sz="2200" dirty="0"/>
          </a:p>
          <a:p>
            <a:r>
              <a:rPr lang="es-ES" sz="2200" b="1" dirty="0">
                <a:solidFill>
                  <a:schemeClr val="accent1">
                    <a:lumMod val="75000"/>
                  </a:schemeClr>
                </a:solidFill>
              </a:rPr>
              <a:t>Objetivos específicos:</a:t>
            </a:r>
          </a:p>
          <a:p>
            <a:r>
              <a:rPr lang="es-ES" sz="2200" dirty="0"/>
              <a:t>Dar a conocer, a través de ejemplos, aplicaciones de la inteligencia artificial en el ámbito de la construcción.</a:t>
            </a:r>
          </a:p>
          <a:p>
            <a:endParaRPr lang="es-ES" sz="2200" dirty="0"/>
          </a:p>
          <a:p>
            <a:r>
              <a:rPr lang="es-ES" sz="2200" b="1" dirty="0">
                <a:solidFill>
                  <a:schemeClr val="accent1">
                    <a:lumMod val="75000"/>
                  </a:schemeClr>
                </a:solidFill>
              </a:rPr>
              <a:t>Actividades vinculadas:</a:t>
            </a:r>
          </a:p>
          <a:p>
            <a:r>
              <a:rPr lang="es-ES" sz="2200" dirty="0"/>
              <a:t>Lectura de artículos especializados y presentación oral.</a:t>
            </a:r>
          </a:p>
        </p:txBody>
      </p:sp>
      <p:pic>
        <p:nvPicPr>
          <p:cNvPr id="10" name="Picture 2" descr="Resultado de imagen para epseb">
            <a:extLst>
              <a:ext uri="{FF2B5EF4-FFF2-40B4-BE49-F238E27FC236}">
                <a16:creationId xmlns:a16="http://schemas.microsoft.com/office/drawing/2014/main" id="{8383B2C8-8CD3-4A47-B9F9-454C403593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890" r="77361" b="27751"/>
          <a:stretch/>
        </p:blipFill>
        <p:spPr bwMode="auto">
          <a:xfrm>
            <a:off x="81158" y="143503"/>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874AD623-717D-498F-B41C-4C6200C22142}"/>
              </a:ext>
            </a:extLst>
          </p:cNvPr>
          <p:cNvSpPr/>
          <p:nvPr/>
        </p:nvSpPr>
        <p:spPr>
          <a:xfrm>
            <a:off x="-1" y="726189"/>
            <a:ext cx="114595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926777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ángulo 32"/>
          <p:cNvSpPr/>
          <p:nvPr/>
        </p:nvSpPr>
        <p:spPr>
          <a:xfrm>
            <a:off x="745064" y="206737"/>
            <a:ext cx="10717891" cy="512169"/>
          </a:xfrm>
          <a:custGeom>
            <a:avLst/>
            <a:gdLst>
              <a:gd name="connsiteX0" fmla="*/ 0 w 11627555"/>
              <a:gd name="connsiteY0" fmla="*/ 0 h 523220"/>
              <a:gd name="connsiteX1" fmla="*/ 11627555 w 11627555"/>
              <a:gd name="connsiteY1" fmla="*/ 0 h 523220"/>
              <a:gd name="connsiteX2" fmla="*/ 11627555 w 11627555"/>
              <a:gd name="connsiteY2" fmla="*/ 523220 h 523220"/>
              <a:gd name="connsiteX3" fmla="*/ 0 w 11627555"/>
              <a:gd name="connsiteY3" fmla="*/ 523220 h 523220"/>
              <a:gd name="connsiteX4" fmla="*/ 0 w 11627555"/>
              <a:gd name="connsiteY4" fmla="*/ 0 h 523220"/>
              <a:gd name="connsiteX0" fmla="*/ 0 w 11627555"/>
              <a:gd name="connsiteY0" fmla="*/ 11289 h 534509"/>
              <a:gd name="connsiteX1" fmla="*/ 11142133 w 11627555"/>
              <a:gd name="connsiteY1" fmla="*/ 0 h 534509"/>
              <a:gd name="connsiteX2" fmla="*/ 11627555 w 11627555"/>
              <a:gd name="connsiteY2" fmla="*/ 534509 h 534509"/>
              <a:gd name="connsiteX3" fmla="*/ 0 w 11627555"/>
              <a:gd name="connsiteY3" fmla="*/ 534509 h 534509"/>
              <a:gd name="connsiteX4" fmla="*/ 0 w 11627555"/>
              <a:gd name="connsiteY4" fmla="*/ 11289 h 534509"/>
              <a:gd name="connsiteX0" fmla="*/ 0 w 11627555"/>
              <a:gd name="connsiteY0" fmla="*/ 0 h 523220"/>
              <a:gd name="connsiteX1" fmla="*/ 11334418 w 11627555"/>
              <a:gd name="connsiteY1" fmla="*/ 244 h 523220"/>
              <a:gd name="connsiteX2" fmla="*/ 11627555 w 11627555"/>
              <a:gd name="connsiteY2" fmla="*/ 523220 h 523220"/>
              <a:gd name="connsiteX3" fmla="*/ 0 w 11627555"/>
              <a:gd name="connsiteY3" fmla="*/ 523220 h 523220"/>
              <a:gd name="connsiteX4" fmla="*/ 0 w 1162755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7555" h="523220">
                <a:moveTo>
                  <a:pt x="0" y="0"/>
                </a:moveTo>
                <a:lnTo>
                  <a:pt x="11334418" y="244"/>
                </a:lnTo>
                <a:lnTo>
                  <a:pt x="11627555" y="523220"/>
                </a:lnTo>
                <a:lnTo>
                  <a:pt x="0" y="523220"/>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a:p>
        </p:txBody>
      </p:sp>
      <p:sp>
        <p:nvSpPr>
          <p:cNvPr id="38" name="Cuadro de texto 1"/>
          <p:cNvSpPr txBox="1">
            <a:spLocks noChangeArrowheads="1"/>
          </p:cNvSpPr>
          <p:nvPr/>
        </p:nvSpPr>
        <p:spPr bwMode="auto">
          <a:xfrm>
            <a:off x="6062682" y="3019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sp>
        <p:nvSpPr>
          <p:cNvPr id="2" name="Rectángulo 1">
            <a:extLst>
              <a:ext uri="{FF2B5EF4-FFF2-40B4-BE49-F238E27FC236}">
                <a16:creationId xmlns:a16="http://schemas.microsoft.com/office/drawing/2014/main" id="{4AD2719F-8622-4613-AE62-538F8846C219}"/>
              </a:ext>
            </a:extLst>
          </p:cNvPr>
          <p:cNvSpPr/>
          <p:nvPr/>
        </p:nvSpPr>
        <p:spPr>
          <a:xfrm>
            <a:off x="1363586" y="1092735"/>
            <a:ext cx="9041065" cy="523220"/>
          </a:xfrm>
          <a:prstGeom prst="rect">
            <a:avLst/>
          </a:prstGeom>
        </p:spPr>
        <p:txBody>
          <a:bodyPr wrap="none">
            <a:spAutoFit/>
          </a:bodyPr>
          <a:lstStyle/>
          <a:p>
            <a:pPr algn="ctr"/>
            <a:r>
              <a:rPr lang="es-ES" sz="2800" b="1" dirty="0">
                <a:solidFill>
                  <a:schemeClr val="accent1">
                    <a:lumMod val="50000"/>
                  </a:schemeClr>
                </a:solidFill>
              </a:rPr>
              <a:t>Inteligencia artificial. Ejemplos. Aplicación a la construcción</a:t>
            </a:r>
          </a:p>
        </p:txBody>
      </p:sp>
      <p:sp>
        <p:nvSpPr>
          <p:cNvPr id="3" name="CuadroTexto 2">
            <a:extLst>
              <a:ext uri="{FF2B5EF4-FFF2-40B4-BE49-F238E27FC236}">
                <a16:creationId xmlns:a16="http://schemas.microsoft.com/office/drawing/2014/main" id="{3D8D8709-BC6C-488C-9E93-39B5081173D5}"/>
              </a:ext>
            </a:extLst>
          </p:cNvPr>
          <p:cNvSpPr txBox="1"/>
          <p:nvPr/>
        </p:nvSpPr>
        <p:spPr>
          <a:xfrm>
            <a:off x="1080727" y="2060605"/>
            <a:ext cx="6258901" cy="1200329"/>
          </a:xfrm>
          <a:prstGeom prst="rect">
            <a:avLst/>
          </a:prstGeom>
          <a:noFill/>
        </p:spPr>
        <p:txBody>
          <a:bodyPr wrap="square" rtlCol="0">
            <a:spAutoFit/>
          </a:bodyPr>
          <a:lstStyle/>
          <a:p>
            <a:pPr marL="342891" indent="-342891">
              <a:buFont typeface="Arial" panose="020B0604020202020204" pitchFamily="34" charset="0"/>
              <a:buChar char="•"/>
            </a:pPr>
            <a:r>
              <a:rPr lang="es-ES" sz="2400" b="1" dirty="0"/>
              <a:t>Concepto de Inteligencia Artificial</a:t>
            </a:r>
          </a:p>
          <a:p>
            <a:pPr marL="342891" indent="-342891">
              <a:buFont typeface="Arial" panose="020B0604020202020204" pitchFamily="34" charset="0"/>
              <a:buChar char="•"/>
            </a:pPr>
            <a:endParaRPr lang="es-ES" sz="2400" b="1" dirty="0"/>
          </a:p>
          <a:p>
            <a:pPr marL="342891" indent="-342891">
              <a:buFont typeface="Arial" panose="020B0604020202020204" pitchFamily="34" charset="0"/>
              <a:buChar char="•"/>
            </a:pPr>
            <a:r>
              <a:rPr lang="es-ES" sz="2400" b="1" dirty="0"/>
              <a:t>Origen de Inteligencia Artificial</a:t>
            </a:r>
          </a:p>
        </p:txBody>
      </p:sp>
      <p:sp>
        <p:nvSpPr>
          <p:cNvPr id="12" name="CuadroTexto 11">
            <a:extLst>
              <a:ext uri="{FF2B5EF4-FFF2-40B4-BE49-F238E27FC236}">
                <a16:creationId xmlns:a16="http://schemas.microsoft.com/office/drawing/2014/main" id="{2056EA5B-96DF-406B-B962-C726F498795B}"/>
              </a:ext>
            </a:extLst>
          </p:cNvPr>
          <p:cNvSpPr txBox="1"/>
          <p:nvPr/>
        </p:nvSpPr>
        <p:spPr>
          <a:xfrm>
            <a:off x="1080727" y="3581639"/>
            <a:ext cx="9606784" cy="461665"/>
          </a:xfrm>
          <a:prstGeom prst="rect">
            <a:avLst/>
          </a:prstGeom>
          <a:noFill/>
        </p:spPr>
        <p:txBody>
          <a:bodyPr wrap="square" rtlCol="0">
            <a:spAutoFit/>
          </a:bodyPr>
          <a:lstStyle/>
          <a:p>
            <a:pPr marL="342891" indent="-342891">
              <a:buFont typeface="Arial" panose="020B0604020202020204" pitchFamily="34" charset="0"/>
              <a:buChar char="•"/>
            </a:pPr>
            <a:r>
              <a:rPr lang="es-ES" sz="2400" b="1" dirty="0"/>
              <a:t>Aplicaciones de la Inteligencia Artificial en el sector de la construcción </a:t>
            </a:r>
          </a:p>
        </p:txBody>
      </p:sp>
      <p:sp>
        <p:nvSpPr>
          <p:cNvPr id="15" name="CuadroTexto 14">
            <a:extLst>
              <a:ext uri="{FF2B5EF4-FFF2-40B4-BE49-F238E27FC236}">
                <a16:creationId xmlns:a16="http://schemas.microsoft.com/office/drawing/2014/main" id="{C54FA515-EC25-447B-A973-32AB672EDAE7}"/>
              </a:ext>
            </a:extLst>
          </p:cNvPr>
          <p:cNvSpPr txBox="1"/>
          <p:nvPr/>
        </p:nvSpPr>
        <p:spPr>
          <a:xfrm>
            <a:off x="1080725" y="4280290"/>
            <a:ext cx="9963915" cy="1938992"/>
          </a:xfrm>
          <a:prstGeom prst="rect">
            <a:avLst/>
          </a:prstGeom>
          <a:noFill/>
        </p:spPr>
        <p:txBody>
          <a:bodyPr wrap="square" rtlCol="0">
            <a:spAutoFit/>
          </a:bodyPr>
          <a:lstStyle/>
          <a:p>
            <a:pPr marL="342891" indent="-342891">
              <a:buFont typeface="Arial" panose="020B0604020202020204" pitchFamily="34" charset="0"/>
              <a:buChar char="•"/>
            </a:pPr>
            <a:r>
              <a:rPr lang="es-ES" sz="2400" b="1" dirty="0"/>
              <a:t>Técnicas de Inteligencia Artificial utilizadas en el sector de la construcción</a:t>
            </a:r>
          </a:p>
          <a:p>
            <a:pPr marL="342891" indent="-342891">
              <a:buFont typeface="Arial" panose="020B0604020202020204" pitchFamily="34" charset="0"/>
              <a:buChar char="•"/>
            </a:pPr>
            <a:endParaRPr lang="es-ES" sz="2400" b="1" dirty="0"/>
          </a:p>
          <a:p>
            <a:pPr marL="342891" indent="-342891">
              <a:buFont typeface="Arial" panose="020B0604020202020204" pitchFamily="34" charset="0"/>
              <a:buChar char="•"/>
            </a:pPr>
            <a:r>
              <a:rPr lang="es-ES" sz="2400" b="1" dirty="0"/>
              <a:t>Ejemplos</a:t>
            </a:r>
          </a:p>
          <a:p>
            <a:pPr marL="342891" indent="-342891">
              <a:buFont typeface="Arial" panose="020B0604020202020204" pitchFamily="34" charset="0"/>
              <a:buChar char="•"/>
            </a:pPr>
            <a:endParaRPr lang="es-ES" sz="2400" b="1" dirty="0"/>
          </a:p>
          <a:p>
            <a:pPr marL="342891" indent="-342891">
              <a:buFont typeface="Arial" panose="020B0604020202020204" pitchFamily="34" charset="0"/>
              <a:buChar char="•"/>
            </a:pPr>
            <a:r>
              <a:rPr lang="es-ES" sz="2400" b="1" dirty="0"/>
              <a:t>Recursos didácticos</a:t>
            </a:r>
          </a:p>
        </p:txBody>
      </p:sp>
      <p:pic>
        <p:nvPicPr>
          <p:cNvPr id="13" name="Picture 2" descr="Resultado de imagen para epseb">
            <a:extLst>
              <a:ext uri="{FF2B5EF4-FFF2-40B4-BE49-F238E27FC236}">
                <a16:creationId xmlns:a16="http://schemas.microsoft.com/office/drawing/2014/main" id="{F2D04E75-FFF8-4C11-BB9F-4221A1C2D34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890" r="77361" b="27751"/>
          <a:stretch/>
        </p:blipFill>
        <p:spPr bwMode="auto">
          <a:xfrm>
            <a:off x="11383934" y="206737"/>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14" name="Rectángulo 13">
            <a:extLst>
              <a:ext uri="{FF2B5EF4-FFF2-40B4-BE49-F238E27FC236}">
                <a16:creationId xmlns:a16="http://schemas.microsoft.com/office/drawing/2014/main" id="{648CC3A8-1F0D-4F5D-85CF-D96C4E90A969}"/>
              </a:ext>
            </a:extLst>
          </p:cNvPr>
          <p:cNvSpPr/>
          <p:nvPr/>
        </p:nvSpPr>
        <p:spPr>
          <a:xfrm>
            <a:off x="745065" y="726311"/>
            <a:ext cx="114595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679108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La IA se abre paso en la construcción | I&amp;#39;MNOVATION">
            <a:extLst>
              <a:ext uri="{FF2B5EF4-FFF2-40B4-BE49-F238E27FC236}">
                <a16:creationId xmlns:a16="http://schemas.microsoft.com/office/drawing/2014/main" id="{2E197DB8-B55E-43BE-BCF6-630088F14E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4" y="722412"/>
            <a:ext cx="12222484" cy="6135588"/>
          </a:xfrm>
          <a:prstGeom prst="rect">
            <a:avLst/>
          </a:prstGeom>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9227B4FB-2788-4278-8855-1BA3B416D743}"/>
              </a:ext>
            </a:extLst>
          </p:cNvPr>
          <p:cNvSpPr/>
          <p:nvPr/>
        </p:nvSpPr>
        <p:spPr>
          <a:xfrm>
            <a:off x="-5240308" y="8806322"/>
            <a:ext cx="10906315" cy="3816429"/>
          </a:xfrm>
          <a:prstGeom prst="rect">
            <a:avLst/>
          </a:prstGeom>
        </p:spPr>
        <p:txBody>
          <a:bodyPr wrap="square">
            <a:spAutoFit/>
          </a:bodyPr>
          <a:lstStyle/>
          <a:p>
            <a:pPr algn="just"/>
            <a:r>
              <a:rPr lang="es-ES" sz="2200" dirty="0"/>
              <a:t>En el año </a:t>
            </a:r>
            <a:r>
              <a:rPr lang="es-ES" sz="2200" b="1" dirty="0"/>
              <a:t>1956,</a:t>
            </a:r>
            <a:r>
              <a:rPr lang="es-ES" sz="2200" dirty="0"/>
              <a:t> durante un </a:t>
            </a:r>
            <a:r>
              <a:rPr lang="es-ES" sz="2200" b="1" dirty="0"/>
              <a:t>Congreso en Dartmouth (U.S.A.) </a:t>
            </a:r>
            <a:r>
              <a:rPr lang="es-ES" sz="2200" dirty="0"/>
              <a:t>se propuso el término de </a:t>
            </a:r>
            <a:r>
              <a:rPr lang="es-ES" sz="2200" b="1" dirty="0"/>
              <a:t>Inteligencia Artificial </a:t>
            </a:r>
            <a:r>
              <a:rPr lang="es-ES" sz="2200" dirty="0"/>
              <a:t>para agrupar a todos los métodos, técnicas e intentos de simular el intelecto humano en la computadora, por </a:t>
            </a:r>
            <a:r>
              <a:rPr lang="es-ES" sz="2200" b="1" dirty="0"/>
              <a:t>John McCarthy.</a:t>
            </a:r>
          </a:p>
          <a:p>
            <a:pPr algn="just"/>
            <a:endParaRPr lang="es-ES" sz="2200" dirty="0"/>
          </a:p>
          <a:p>
            <a:pPr algn="just"/>
            <a:endParaRPr lang="es-ES" sz="2200" dirty="0"/>
          </a:p>
          <a:p>
            <a:pPr algn="just"/>
            <a:r>
              <a:rPr lang="es-ES" sz="2200" dirty="0"/>
              <a:t>La </a:t>
            </a:r>
            <a:r>
              <a:rPr lang="es-ES" sz="2200" b="1" dirty="0"/>
              <a:t>inteligencia artificial </a:t>
            </a:r>
            <a:r>
              <a:rPr lang="es-ES" sz="2200" dirty="0"/>
              <a:t>se basa en la </a:t>
            </a:r>
            <a:r>
              <a:rPr lang="es-ES" sz="2200" b="1" dirty="0"/>
              <a:t>capacidad de una máquina </a:t>
            </a:r>
            <a:r>
              <a:rPr lang="es-ES" sz="2200" dirty="0"/>
              <a:t>para </a:t>
            </a:r>
            <a:r>
              <a:rPr lang="es-ES" sz="2200" b="1" dirty="0"/>
              <a:t>analizar una situación</a:t>
            </a:r>
            <a:r>
              <a:rPr lang="es-ES" sz="2200" dirty="0"/>
              <a:t>, </a:t>
            </a:r>
            <a:r>
              <a:rPr lang="es-ES" sz="2200" b="1" dirty="0"/>
              <a:t>sacar conclusiones </a:t>
            </a:r>
            <a:r>
              <a:rPr lang="es-ES" sz="2200" dirty="0"/>
              <a:t>y </a:t>
            </a:r>
            <a:r>
              <a:rPr lang="es-ES" sz="2200" b="1" dirty="0"/>
              <a:t>actuar en función de las mismas</a:t>
            </a:r>
            <a:r>
              <a:rPr lang="es-ES" sz="2200" dirty="0"/>
              <a:t>. La tecnología de la IA se basa, a la vez, en enormes bases de datos, el Big Data, y en la movilización de la potencia de cálculo de las computadoras. Estas definen algoritmos, que se basan en el hecho de destacar recurrencias significativas e integrar métodos de aprendizaje.</a:t>
            </a:r>
          </a:p>
          <a:p>
            <a:pPr algn="just"/>
            <a:endParaRPr lang="es-ES" sz="2200" dirty="0"/>
          </a:p>
        </p:txBody>
      </p:sp>
      <p:sp>
        <p:nvSpPr>
          <p:cNvPr id="11" name="Rectángulo 10">
            <a:extLst>
              <a:ext uri="{FF2B5EF4-FFF2-40B4-BE49-F238E27FC236}">
                <a16:creationId xmlns:a16="http://schemas.microsoft.com/office/drawing/2014/main" id="{05D52090-9D80-4A54-9B61-1899DF3DF8D5}"/>
              </a:ext>
            </a:extLst>
          </p:cNvPr>
          <p:cNvSpPr/>
          <p:nvPr/>
        </p:nvSpPr>
        <p:spPr>
          <a:xfrm>
            <a:off x="5111116" y="7023915"/>
            <a:ext cx="7856613" cy="348813"/>
          </a:xfrm>
          <a:prstGeom prst="rect">
            <a:avLst/>
          </a:prstGeom>
          <a:solidFill>
            <a:schemeClr val="bg2">
              <a:alpha val="71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1733887" hangingPunct="0"/>
            <a:endParaRPr lang="es-ES" sz="1600" dirty="0">
              <a:solidFill>
                <a:srgbClr val="5E5E5E"/>
              </a:solidFill>
              <a:latin typeface="+mj-lt"/>
              <a:ea typeface="+mj-ea"/>
              <a:cs typeface="+mj-cs"/>
              <a:sym typeface="Helvetica Neue"/>
            </a:endParaRPr>
          </a:p>
        </p:txBody>
      </p:sp>
      <p:sp>
        <p:nvSpPr>
          <p:cNvPr id="13" name="Rectángulo 12">
            <a:extLst>
              <a:ext uri="{FF2B5EF4-FFF2-40B4-BE49-F238E27FC236}">
                <a16:creationId xmlns:a16="http://schemas.microsoft.com/office/drawing/2014/main" id="{73A11AAB-1F22-4215-AB19-486252A0DCBF}"/>
              </a:ext>
            </a:extLst>
          </p:cNvPr>
          <p:cNvSpPr/>
          <p:nvPr/>
        </p:nvSpPr>
        <p:spPr>
          <a:xfrm>
            <a:off x="5967204" y="931801"/>
            <a:ext cx="8995248" cy="584775"/>
          </a:xfrm>
          <a:prstGeom prst="rect">
            <a:avLst/>
          </a:prstGeom>
        </p:spPr>
        <p:txBody>
          <a:bodyPr wrap="square">
            <a:spAutoFit/>
          </a:bodyPr>
          <a:lstStyle/>
          <a:p>
            <a:r>
              <a:rPr lang="es-ES" sz="3200" b="1" i="1" dirty="0">
                <a:solidFill>
                  <a:schemeClr val="accent1">
                    <a:lumMod val="75000"/>
                  </a:schemeClr>
                </a:solidFill>
                <a:latin typeface="Yu Gothic UI Light" panose="020B0300000000000000" pitchFamily="34" charset="-128"/>
                <a:ea typeface="Yu Gothic UI Light" panose="020B0300000000000000" pitchFamily="34" charset="-128"/>
              </a:rPr>
              <a:t>Personas + Espacio + Tecnología</a:t>
            </a:r>
          </a:p>
        </p:txBody>
      </p:sp>
      <p:sp>
        <p:nvSpPr>
          <p:cNvPr id="21" name="CuadroTexto 20">
            <a:extLst>
              <a:ext uri="{FF2B5EF4-FFF2-40B4-BE49-F238E27FC236}">
                <a16:creationId xmlns:a16="http://schemas.microsoft.com/office/drawing/2014/main" id="{A9BF65BF-068F-476C-8D1D-137C857C53BD}"/>
              </a:ext>
            </a:extLst>
          </p:cNvPr>
          <p:cNvSpPr txBox="1"/>
          <p:nvPr/>
        </p:nvSpPr>
        <p:spPr>
          <a:xfrm>
            <a:off x="212849" y="1071005"/>
            <a:ext cx="5289608"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1733887" hangingPunct="0"/>
            <a:r>
              <a:rPr lang="es-ES" i="1" dirty="0">
                <a:solidFill>
                  <a:schemeClr val="tx1">
                    <a:lumMod val="50000"/>
                  </a:schemeClr>
                </a:solidFill>
                <a:latin typeface="Yu Gothic UI Light" panose="020B0300000000000000" pitchFamily="34" charset="-128"/>
                <a:ea typeface="Yu Gothic UI Light" panose="020B0300000000000000" pitchFamily="34" charset="-128"/>
              </a:rPr>
              <a:t>“Una casa es una máquina para vivir…La casa debe ser el estuche de la vida, la máquina de la felicidad”.</a:t>
            </a:r>
          </a:p>
          <a:p>
            <a:pPr defTabSz="1733887" hangingPunct="0"/>
            <a:r>
              <a:rPr lang="es-ES" b="1" i="1" dirty="0">
                <a:solidFill>
                  <a:schemeClr val="tx1">
                    <a:lumMod val="50000"/>
                  </a:schemeClr>
                </a:solidFill>
                <a:latin typeface="Yu Gothic UI Light" panose="020B0300000000000000" pitchFamily="34" charset="-128"/>
                <a:ea typeface="Yu Gothic UI Light" panose="020B0300000000000000" pitchFamily="34" charset="-128"/>
              </a:rPr>
              <a:t>Le Corbusier</a:t>
            </a:r>
          </a:p>
        </p:txBody>
      </p:sp>
      <p:sp>
        <p:nvSpPr>
          <p:cNvPr id="22" name="Rectángulo 21">
            <a:extLst>
              <a:ext uri="{FF2B5EF4-FFF2-40B4-BE49-F238E27FC236}">
                <a16:creationId xmlns:a16="http://schemas.microsoft.com/office/drawing/2014/main" id="{547EE3B2-027A-4552-B97B-1121922ECFFE}"/>
              </a:ext>
            </a:extLst>
          </p:cNvPr>
          <p:cNvSpPr/>
          <p:nvPr/>
        </p:nvSpPr>
        <p:spPr>
          <a:xfrm>
            <a:off x="3475652" y="7016757"/>
            <a:ext cx="1226536" cy="348813"/>
          </a:xfrm>
          <a:prstGeom prst="rect">
            <a:avLst/>
          </a:prstGeom>
          <a:solidFill>
            <a:schemeClr val="bg2">
              <a:alpha val="71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1733887" hangingPunct="0"/>
            <a:endParaRPr lang="es-ES" sz="1600" dirty="0">
              <a:solidFill>
                <a:srgbClr val="5E5E5E"/>
              </a:solidFill>
              <a:latin typeface="+mj-lt"/>
              <a:ea typeface="+mj-ea"/>
              <a:cs typeface="+mj-cs"/>
              <a:sym typeface="Helvetica Neue"/>
            </a:endParaRPr>
          </a:p>
        </p:txBody>
      </p:sp>
      <p:pic>
        <p:nvPicPr>
          <p:cNvPr id="23" name="Picture 2" descr="Aprendizaje automático - Inteligencia Artificial">
            <a:extLst>
              <a:ext uri="{FF2B5EF4-FFF2-40B4-BE49-F238E27FC236}">
                <a16:creationId xmlns:a16="http://schemas.microsoft.com/office/drawing/2014/main" id="{9F17628D-1C38-47DB-8AB4-5286C781B6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981" y="3952916"/>
            <a:ext cx="3383586" cy="2329593"/>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E38D1423-0979-4276-A870-893F36F25F67}"/>
              </a:ext>
            </a:extLst>
          </p:cNvPr>
          <p:cNvSpPr/>
          <p:nvPr/>
        </p:nvSpPr>
        <p:spPr>
          <a:xfrm>
            <a:off x="4398411" y="3966097"/>
            <a:ext cx="7344753" cy="23164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1E665936-177D-4B24-81CB-549B6C148C75}"/>
              </a:ext>
            </a:extLst>
          </p:cNvPr>
          <p:cNvSpPr/>
          <p:nvPr/>
        </p:nvSpPr>
        <p:spPr>
          <a:xfrm>
            <a:off x="4537006" y="4299558"/>
            <a:ext cx="7067561" cy="1969770"/>
          </a:xfrm>
          <a:prstGeom prst="rect">
            <a:avLst/>
          </a:prstGeom>
          <a:noFill/>
        </p:spPr>
        <p:txBody>
          <a:bodyPr wrap="square">
            <a:spAutoFit/>
          </a:bodyPr>
          <a:lstStyle/>
          <a:p>
            <a:pPr algn="just"/>
            <a:r>
              <a:rPr lang="es-ES" b="1" i="1" dirty="0">
                <a:solidFill>
                  <a:schemeClr val="tx2">
                    <a:lumMod val="75000"/>
                  </a:schemeClr>
                </a:solidFill>
              </a:rPr>
              <a:t>“</a:t>
            </a:r>
            <a:r>
              <a:rPr lang="es-ES" b="1" i="1" dirty="0">
                <a:solidFill>
                  <a:schemeClr val="tx2">
                    <a:lumMod val="75000"/>
                  </a:schemeClr>
                </a:solidFill>
                <a:latin typeface="Yu Gothic UI Light" panose="020B0300000000000000" pitchFamily="34" charset="-128"/>
                <a:ea typeface="Yu Gothic UI Light" panose="020B0300000000000000" pitchFamily="34" charset="-128"/>
              </a:rPr>
              <a:t>La IA es la ciencia y la ingeniería de crear máquinas inteligentes, especialmente programas de computación inteligentes. Está relacionada con la tarea similar de utilizar ordenadores para comprender la inteligencia humana, pero la IA no se limita a métodos que sean observables biológicamente".</a:t>
            </a:r>
          </a:p>
          <a:p>
            <a:pPr algn="just"/>
            <a:endParaRPr lang="es-ES" i="1" dirty="0">
              <a:solidFill>
                <a:schemeClr val="tx1">
                  <a:lumMod val="95000"/>
                  <a:lumOff val="5000"/>
                </a:schemeClr>
              </a:solidFill>
            </a:endParaRPr>
          </a:p>
          <a:p>
            <a:pPr algn="r"/>
            <a:r>
              <a:rPr lang="es-ES" sz="1400" b="1" i="1" dirty="0">
                <a:solidFill>
                  <a:schemeClr val="tx2">
                    <a:lumMod val="75000"/>
                  </a:schemeClr>
                </a:solidFill>
                <a:latin typeface="Yu Gothic UI Light" panose="020B0300000000000000" pitchFamily="34" charset="-128"/>
                <a:ea typeface="Yu Gothic UI Light" panose="020B0300000000000000" pitchFamily="34" charset="-128"/>
              </a:rPr>
              <a:t>John McCarthy</a:t>
            </a:r>
          </a:p>
        </p:txBody>
      </p:sp>
      <p:sp>
        <p:nvSpPr>
          <p:cNvPr id="27" name="Rectángulo 13">
            <a:extLst>
              <a:ext uri="{FF2B5EF4-FFF2-40B4-BE49-F238E27FC236}">
                <a16:creationId xmlns:a16="http://schemas.microsoft.com/office/drawing/2014/main" id="{857A797F-F6A2-4A6B-941C-F2E66788EE0D}"/>
              </a:ext>
            </a:extLst>
          </p:cNvPr>
          <p:cNvSpPr/>
          <p:nvPr/>
        </p:nvSpPr>
        <p:spPr>
          <a:xfrm>
            <a:off x="810201" y="90312"/>
            <a:ext cx="10649298" cy="671678"/>
          </a:xfrm>
          <a:custGeom>
            <a:avLst/>
            <a:gdLst>
              <a:gd name="connsiteX0" fmla="*/ 0 w 9044982"/>
              <a:gd name="connsiteY0" fmla="*/ 0 h 565293"/>
              <a:gd name="connsiteX1" fmla="*/ 9044982 w 9044982"/>
              <a:gd name="connsiteY1" fmla="*/ 0 h 565293"/>
              <a:gd name="connsiteX2" fmla="*/ 9044982 w 9044982"/>
              <a:gd name="connsiteY2" fmla="*/ 565293 h 565293"/>
              <a:gd name="connsiteX3" fmla="*/ 0 w 9044982"/>
              <a:gd name="connsiteY3" fmla="*/ 565293 h 565293"/>
              <a:gd name="connsiteX4" fmla="*/ 0 w 9044982"/>
              <a:gd name="connsiteY4" fmla="*/ 0 h 565293"/>
              <a:gd name="connsiteX0" fmla="*/ 575734 w 9044982"/>
              <a:gd name="connsiteY0" fmla="*/ 22578 h 565293"/>
              <a:gd name="connsiteX1" fmla="*/ 9044982 w 9044982"/>
              <a:gd name="connsiteY1" fmla="*/ 0 h 565293"/>
              <a:gd name="connsiteX2" fmla="*/ 9044982 w 9044982"/>
              <a:gd name="connsiteY2" fmla="*/ 565293 h 565293"/>
              <a:gd name="connsiteX3" fmla="*/ 0 w 9044982"/>
              <a:gd name="connsiteY3" fmla="*/ 565293 h 565293"/>
              <a:gd name="connsiteX4" fmla="*/ 575734 w 9044982"/>
              <a:gd name="connsiteY4" fmla="*/ 22578 h 565293"/>
              <a:gd name="connsiteX0" fmla="*/ 250817 w 9044982"/>
              <a:gd name="connsiteY0" fmla="*/ 33867 h 565293"/>
              <a:gd name="connsiteX1" fmla="*/ 9044982 w 9044982"/>
              <a:gd name="connsiteY1" fmla="*/ 0 h 565293"/>
              <a:gd name="connsiteX2" fmla="*/ 9044982 w 9044982"/>
              <a:gd name="connsiteY2" fmla="*/ 565293 h 565293"/>
              <a:gd name="connsiteX3" fmla="*/ 0 w 9044982"/>
              <a:gd name="connsiteY3" fmla="*/ 565293 h 565293"/>
              <a:gd name="connsiteX4" fmla="*/ 250817 w 9044982"/>
              <a:gd name="connsiteY4" fmla="*/ 33867 h 565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4982" h="565293">
                <a:moveTo>
                  <a:pt x="250817" y="33867"/>
                </a:moveTo>
                <a:lnTo>
                  <a:pt x="9044982" y="0"/>
                </a:lnTo>
                <a:lnTo>
                  <a:pt x="9044982" y="565293"/>
                </a:lnTo>
                <a:lnTo>
                  <a:pt x="0" y="565293"/>
                </a:lnTo>
                <a:lnTo>
                  <a:pt x="250817" y="3386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sp>
        <p:nvSpPr>
          <p:cNvPr id="28" name="Cuadro de texto 1">
            <a:extLst>
              <a:ext uri="{FF2B5EF4-FFF2-40B4-BE49-F238E27FC236}">
                <a16:creationId xmlns:a16="http://schemas.microsoft.com/office/drawing/2014/main" id="{12B2814E-C688-4FB7-BF26-860F60BD63F1}"/>
              </a:ext>
            </a:extLst>
          </p:cNvPr>
          <p:cNvSpPr txBox="1">
            <a:spLocks noChangeArrowheads="1"/>
          </p:cNvSpPr>
          <p:nvPr/>
        </p:nvSpPr>
        <p:spPr bwMode="auto">
          <a:xfrm>
            <a:off x="1093859" y="2764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29" name="Picture 2" descr="Resultado de imagen para epseb">
            <a:extLst>
              <a:ext uri="{FF2B5EF4-FFF2-40B4-BE49-F238E27FC236}">
                <a16:creationId xmlns:a16="http://schemas.microsoft.com/office/drawing/2014/main" id="{9E004EB6-857D-4FDC-A2AE-CCD67E978B6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890" r="77361" b="27751"/>
          <a:stretch/>
        </p:blipFill>
        <p:spPr bwMode="auto">
          <a:xfrm>
            <a:off x="81158" y="143503"/>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30" name="Rectángulo 29">
            <a:extLst>
              <a:ext uri="{FF2B5EF4-FFF2-40B4-BE49-F238E27FC236}">
                <a16:creationId xmlns:a16="http://schemas.microsoft.com/office/drawing/2014/main" id="{61E9250D-1B6B-4B90-9558-90FD43DF7325}"/>
              </a:ext>
            </a:extLst>
          </p:cNvPr>
          <p:cNvSpPr/>
          <p:nvPr/>
        </p:nvSpPr>
        <p:spPr>
          <a:xfrm>
            <a:off x="-1" y="726189"/>
            <a:ext cx="114595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601983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F361148B-4BA1-4B1E-BE68-DA962CC616B7}"/>
              </a:ext>
            </a:extLst>
          </p:cNvPr>
          <p:cNvPicPr>
            <a:picLocks noChangeAspect="1"/>
          </p:cNvPicPr>
          <p:nvPr/>
        </p:nvPicPr>
        <p:blipFill>
          <a:blip r:embed="rId2"/>
          <a:stretch>
            <a:fillRect/>
          </a:stretch>
        </p:blipFill>
        <p:spPr>
          <a:xfrm>
            <a:off x="296493" y="867281"/>
            <a:ext cx="11908072" cy="5990719"/>
          </a:xfrm>
          <a:prstGeom prst="rect">
            <a:avLst/>
          </a:prstGeom>
        </p:spPr>
      </p:pic>
      <p:sp>
        <p:nvSpPr>
          <p:cNvPr id="11" name="Rectángulo 32">
            <a:extLst>
              <a:ext uri="{FF2B5EF4-FFF2-40B4-BE49-F238E27FC236}">
                <a16:creationId xmlns:a16="http://schemas.microsoft.com/office/drawing/2014/main" id="{90ABCE0F-8227-4B62-A58F-A7E2867C1A8B}"/>
              </a:ext>
            </a:extLst>
          </p:cNvPr>
          <p:cNvSpPr/>
          <p:nvPr/>
        </p:nvSpPr>
        <p:spPr>
          <a:xfrm>
            <a:off x="737054" y="206737"/>
            <a:ext cx="10717891" cy="512169"/>
          </a:xfrm>
          <a:custGeom>
            <a:avLst/>
            <a:gdLst>
              <a:gd name="connsiteX0" fmla="*/ 0 w 11627555"/>
              <a:gd name="connsiteY0" fmla="*/ 0 h 523220"/>
              <a:gd name="connsiteX1" fmla="*/ 11627555 w 11627555"/>
              <a:gd name="connsiteY1" fmla="*/ 0 h 523220"/>
              <a:gd name="connsiteX2" fmla="*/ 11627555 w 11627555"/>
              <a:gd name="connsiteY2" fmla="*/ 523220 h 523220"/>
              <a:gd name="connsiteX3" fmla="*/ 0 w 11627555"/>
              <a:gd name="connsiteY3" fmla="*/ 523220 h 523220"/>
              <a:gd name="connsiteX4" fmla="*/ 0 w 11627555"/>
              <a:gd name="connsiteY4" fmla="*/ 0 h 523220"/>
              <a:gd name="connsiteX0" fmla="*/ 0 w 11627555"/>
              <a:gd name="connsiteY0" fmla="*/ 11289 h 534509"/>
              <a:gd name="connsiteX1" fmla="*/ 11142133 w 11627555"/>
              <a:gd name="connsiteY1" fmla="*/ 0 h 534509"/>
              <a:gd name="connsiteX2" fmla="*/ 11627555 w 11627555"/>
              <a:gd name="connsiteY2" fmla="*/ 534509 h 534509"/>
              <a:gd name="connsiteX3" fmla="*/ 0 w 11627555"/>
              <a:gd name="connsiteY3" fmla="*/ 534509 h 534509"/>
              <a:gd name="connsiteX4" fmla="*/ 0 w 11627555"/>
              <a:gd name="connsiteY4" fmla="*/ 11289 h 534509"/>
              <a:gd name="connsiteX0" fmla="*/ 0 w 11627555"/>
              <a:gd name="connsiteY0" fmla="*/ 0 h 523220"/>
              <a:gd name="connsiteX1" fmla="*/ 11334418 w 11627555"/>
              <a:gd name="connsiteY1" fmla="*/ 244 h 523220"/>
              <a:gd name="connsiteX2" fmla="*/ 11627555 w 11627555"/>
              <a:gd name="connsiteY2" fmla="*/ 523220 h 523220"/>
              <a:gd name="connsiteX3" fmla="*/ 0 w 11627555"/>
              <a:gd name="connsiteY3" fmla="*/ 523220 h 523220"/>
              <a:gd name="connsiteX4" fmla="*/ 0 w 1162755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7555" h="523220">
                <a:moveTo>
                  <a:pt x="0" y="0"/>
                </a:moveTo>
                <a:lnTo>
                  <a:pt x="11334418" y="244"/>
                </a:lnTo>
                <a:lnTo>
                  <a:pt x="11627555" y="523220"/>
                </a:lnTo>
                <a:lnTo>
                  <a:pt x="0" y="523220"/>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a:p>
        </p:txBody>
      </p:sp>
      <p:sp>
        <p:nvSpPr>
          <p:cNvPr id="12" name="Cuadro de texto 1">
            <a:extLst>
              <a:ext uri="{FF2B5EF4-FFF2-40B4-BE49-F238E27FC236}">
                <a16:creationId xmlns:a16="http://schemas.microsoft.com/office/drawing/2014/main" id="{5F11385C-A25C-4190-BCE2-991C47C8A50C}"/>
              </a:ext>
            </a:extLst>
          </p:cNvPr>
          <p:cNvSpPr txBox="1">
            <a:spLocks noChangeArrowheads="1"/>
          </p:cNvSpPr>
          <p:nvPr/>
        </p:nvSpPr>
        <p:spPr bwMode="auto">
          <a:xfrm>
            <a:off x="6062682" y="3019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13" name="Picture 2" descr="Resultado de imagen para epseb">
            <a:extLst>
              <a:ext uri="{FF2B5EF4-FFF2-40B4-BE49-F238E27FC236}">
                <a16:creationId xmlns:a16="http://schemas.microsoft.com/office/drawing/2014/main" id="{7E5506CB-904D-4E8B-8C7C-3D656283B96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890" r="77361" b="27751"/>
          <a:stretch/>
        </p:blipFill>
        <p:spPr bwMode="auto">
          <a:xfrm>
            <a:off x="11383934" y="206737"/>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21" name="Rectángulo 20">
            <a:extLst>
              <a:ext uri="{FF2B5EF4-FFF2-40B4-BE49-F238E27FC236}">
                <a16:creationId xmlns:a16="http://schemas.microsoft.com/office/drawing/2014/main" id="{F841A79B-580B-4124-BB59-09F6F388FDFB}"/>
              </a:ext>
            </a:extLst>
          </p:cNvPr>
          <p:cNvSpPr/>
          <p:nvPr/>
        </p:nvSpPr>
        <p:spPr>
          <a:xfrm>
            <a:off x="267284" y="718907"/>
            <a:ext cx="11937281" cy="531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p:cNvSpPr/>
          <p:nvPr/>
        </p:nvSpPr>
        <p:spPr>
          <a:xfrm>
            <a:off x="267284" y="208095"/>
            <a:ext cx="2649903" cy="5108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DO" sz="2000" b="1" dirty="0"/>
              <a:t>ORIGEN DE LA IA</a:t>
            </a:r>
          </a:p>
        </p:txBody>
      </p:sp>
    </p:spTree>
    <p:extLst>
      <p:ext uri="{BB962C8B-B14F-4D97-AF65-F5344CB8AC3E}">
        <p14:creationId xmlns:p14="http://schemas.microsoft.com/office/powerpoint/2010/main" val="1539297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uadro de texto 1"/>
          <p:cNvSpPr txBox="1">
            <a:spLocks noChangeArrowheads="1"/>
          </p:cNvSpPr>
          <p:nvPr/>
        </p:nvSpPr>
        <p:spPr bwMode="auto">
          <a:xfrm>
            <a:off x="6643533" y="309426"/>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2" name="Imagen 1">
            <a:extLst>
              <a:ext uri="{FF2B5EF4-FFF2-40B4-BE49-F238E27FC236}">
                <a16:creationId xmlns:a16="http://schemas.microsoft.com/office/drawing/2014/main" id="{FDBB45A8-578E-4466-BC73-477905ED04FF}"/>
              </a:ext>
            </a:extLst>
          </p:cNvPr>
          <p:cNvPicPr>
            <a:picLocks noChangeAspect="1"/>
          </p:cNvPicPr>
          <p:nvPr/>
        </p:nvPicPr>
        <p:blipFill rotWithShape="1">
          <a:blip r:embed="rId3"/>
          <a:srcRect b="3826"/>
          <a:stretch/>
        </p:blipFill>
        <p:spPr>
          <a:xfrm>
            <a:off x="-1" y="825102"/>
            <a:ext cx="11459499" cy="6032898"/>
          </a:xfrm>
          <a:prstGeom prst="rect">
            <a:avLst/>
          </a:prstGeom>
        </p:spPr>
      </p:pic>
      <p:sp>
        <p:nvSpPr>
          <p:cNvPr id="10" name="Rectángulo 13">
            <a:extLst>
              <a:ext uri="{FF2B5EF4-FFF2-40B4-BE49-F238E27FC236}">
                <a16:creationId xmlns:a16="http://schemas.microsoft.com/office/drawing/2014/main" id="{E7B18B63-7517-4CF2-910C-E7A09637BDF8}"/>
              </a:ext>
            </a:extLst>
          </p:cNvPr>
          <p:cNvSpPr/>
          <p:nvPr/>
        </p:nvSpPr>
        <p:spPr>
          <a:xfrm>
            <a:off x="810201" y="90312"/>
            <a:ext cx="10649298" cy="671678"/>
          </a:xfrm>
          <a:custGeom>
            <a:avLst/>
            <a:gdLst>
              <a:gd name="connsiteX0" fmla="*/ 0 w 9044982"/>
              <a:gd name="connsiteY0" fmla="*/ 0 h 565293"/>
              <a:gd name="connsiteX1" fmla="*/ 9044982 w 9044982"/>
              <a:gd name="connsiteY1" fmla="*/ 0 h 565293"/>
              <a:gd name="connsiteX2" fmla="*/ 9044982 w 9044982"/>
              <a:gd name="connsiteY2" fmla="*/ 565293 h 565293"/>
              <a:gd name="connsiteX3" fmla="*/ 0 w 9044982"/>
              <a:gd name="connsiteY3" fmla="*/ 565293 h 565293"/>
              <a:gd name="connsiteX4" fmla="*/ 0 w 9044982"/>
              <a:gd name="connsiteY4" fmla="*/ 0 h 565293"/>
              <a:gd name="connsiteX0" fmla="*/ 575734 w 9044982"/>
              <a:gd name="connsiteY0" fmla="*/ 22578 h 565293"/>
              <a:gd name="connsiteX1" fmla="*/ 9044982 w 9044982"/>
              <a:gd name="connsiteY1" fmla="*/ 0 h 565293"/>
              <a:gd name="connsiteX2" fmla="*/ 9044982 w 9044982"/>
              <a:gd name="connsiteY2" fmla="*/ 565293 h 565293"/>
              <a:gd name="connsiteX3" fmla="*/ 0 w 9044982"/>
              <a:gd name="connsiteY3" fmla="*/ 565293 h 565293"/>
              <a:gd name="connsiteX4" fmla="*/ 575734 w 9044982"/>
              <a:gd name="connsiteY4" fmla="*/ 22578 h 565293"/>
              <a:gd name="connsiteX0" fmla="*/ 250817 w 9044982"/>
              <a:gd name="connsiteY0" fmla="*/ 33867 h 565293"/>
              <a:gd name="connsiteX1" fmla="*/ 9044982 w 9044982"/>
              <a:gd name="connsiteY1" fmla="*/ 0 h 565293"/>
              <a:gd name="connsiteX2" fmla="*/ 9044982 w 9044982"/>
              <a:gd name="connsiteY2" fmla="*/ 565293 h 565293"/>
              <a:gd name="connsiteX3" fmla="*/ 0 w 9044982"/>
              <a:gd name="connsiteY3" fmla="*/ 565293 h 565293"/>
              <a:gd name="connsiteX4" fmla="*/ 250817 w 9044982"/>
              <a:gd name="connsiteY4" fmla="*/ 33867 h 565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4982" h="565293">
                <a:moveTo>
                  <a:pt x="250817" y="33867"/>
                </a:moveTo>
                <a:lnTo>
                  <a:pt x="9044982" y="0"/>
                </a:lnTo>
                <a:lnTo>
                  <a:pt x="9044982" y="565293"/>
                </a:lnTo>
                <a:lnTo>
                  <a:pt x="0" y="565293"/>
                </a:lnTo>
                <a:lnTo>
                  <a:pt x="250817" y="3386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sp>
        <p:nvSpPr>
          <p:cNvPr id="11" name="Cuadro de texto 1">
            <a:extLst>
              <a:ext uri="{FF2B5EF4-FFF2-40B4-BE49-F238E27FC236}">
                <a16:creationId xmlns:a16="http://schemas.microsoft.com/office/drawing/2014/main" id="{4AB2D3E0-0771-49DE-85A4-23C9DBC987DE}"/>
              </a:ext>
            </a:extLst>
          </p:cNvPr>
          <p:cNvSpPr txBox="1">
            <a:spLocks noChangeArrowheads="1"/>
          </p:cNvSpPr>
          <p:nvPr/>
        </p:nvSpPr>
        <p:spPr bwMode="auto">
          <a:xfrm>
            <a:off x="1093859" y="2764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12" name="Picture 2" descr="Resultado de imagen para epseb">
            <a:extLst>
              <a:ext uri="{FF2B5EF4-FFF2-40B4-BE49-F238E27FC236}">
                <a16:creationId xmlns:a16="http://schemas.microsoft.com/office/drawing/2014/main" id="{1BF39119-00DC-446D-B723-603C14B5FB3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890" r="77361" b="27751"/>
          <a:stretch/>
        </p:blipFill>
        <p:spPr bwMode="auto">
          <a:xfrm>
            <a:off x="81158" y="143503"/>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13" name="Rectángulo 12">
            <a:extLst>
              <a:ext uri="{FF2B5EF4-FFF2-40B4-BE49-F238E27FC236}">
                <a16:creationId xmlns:a16="http://schemas.microsoft.com/office/drawing/2014/main" id="{83BD01F9-ED5C-4C61-A0C3-65155264D93E}"/>
              </a:ext>
            </a:extLst>
          </p:cNvPr>
          <p:cNvSpPr/>
          <p:nvPr/>
        </p:nvSpPr>
        <p:spPr>
          <a:xfrm>
            <a:off x="-1" y="726189"/>
            <a:ext cx="114595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441B7933-05F9-48D4-8854-E4350D22EEDF}"/>
              </a:ext>
            </a:extLst>
          </p:cNvPr>
          <p:cNvSpPr/>
          <p:nvPr/>
        </p:nvSpPr>
        <p:spPr>
          <a:xfrm>
            <a:off x="8809595" y="90313"/>
            <a:ext cx="2649903" cy="63587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DO" sz="2000" b="1" dirty="0">
                <a:solidFill>
                  <a:prstClr val="white"/>
                </a:solidFill>
              </a:rPr>
              <a:t>ORIGEN DE LA IA</a:t>
            </a:r>
          </a:p>
        </p:txBody>
      </p:sp>
    </p:spTree>
    <p:extLst>
      <p:ext uri="{BB962C8B-B14F-4D97-AF65-F5344CB8AC3E}">
        <p14:creationId xmlns:p14="http://schemas.microsoft.com/office/powerpoint/2010/main" val="3386461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Línea temporal de la inteligencia artificialr">
            <a:extLst>
              <a:ext uri="{FF2B5EF4-FFF2-40B4-BE49-F238E27FC236}">
                <a16:creationId xmlns:a16="http://schemas.microsoft.com/office/drawing/2014/main" id="{864EEFE3-3AC9-44BB-A48E-031F24BD64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115"/>
            <a:ext cx="10867051" cy="6076950"/>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a:extLst>
              <a:ext uri="{FF2B5EF4-FFF2-40B4-BE49-F238E27FC236}">
                <a16:creationId xmlns:a16="http://schemas.microsoft.com/office/drawing/2014/main" id="{E3827E46-3742-4DD0-A967-2B05ADDDAE56}"/>
              </a:ext>
            </a:extLst>
          </p:cNvPr>
          <p:cNvSpPr/>
          <p:nvPr/>
        </p:nvSpPr>
        <p:spPr>
          <a:xfrm rot="16200000">
            <a:off x="8674175" y="4327862"/>
            <a:ext cx="4800715" cy="253916"/>
          </a:xfrm>
          <a:prstGeom prst="rect">
            <a:avLst/>
          </a:prstGeom>
        </p:spPr>
        <p:txBody>
          <a:bodyPr wrap="square">
            <a:spAutoFit/>
          </a:bodyPr>
          <a:lstStyle/>
          <a:p>
            <a:r>
              <a:rPr lang="es-ES" sz="1050" dirty="0"/>
              <a:t>https://img.microsiervos.com/images2019/LineaTemporalIAAlta.jpg</a:t>
            </a:r>
          </a:p>
        </p:txBody>
      </p:sp>
      <p:sp>
        <p:nvSpPr>
          <p:cNvPr id="12" name="Rectángulo 32">
            <a:extLst>
              <a:ext uri="{FF2B5EF4-FFF2-40B4-BE49-F238E27FC236}">
                <a16:creationId xmlns:a16="http://schemas.microsoft.com/office/drawing/2014/main" id="{98FDF653-750A-4704-81A7-8F7FDE22BD6A}"/>
              </a:ext>
            </a:extLst>
          </p:cNvPr>
          <p:cNvSpPr/>
          <p:nvPr/>
        </p:nvSpPr>
        <p:spPr>
          <a:xfrm>
            <a:off x="737054" y="206737"/>
            <a:ext cx="10717891" cy="512169"/>
          </a:xfrm>
          <a:custGeom>
            <a:avLst/>
            <a:gdLst>
              <a:gd name="connsiteX0" fmla="*/ 0 w 11627555"/>
              <a:gd name="connsiteY0" fmla="*/ 0 h 523220"/>
              <a:gd name="connsiteX1" fmla="*/ 11627555 w 11627555"/>
              <a:gd name="connsiteY1" fmla="*/ 0 h 523220"/>
              <a:gd name="connsiteX2" fmla="*/ 11627555 w 11627555"/>
              <a:gd name="connsiteY2" fmla="*/ 523220 h 523220"/>
              <a:gd name="connsiteX3" fmla="*/ 0 w 11627555"/>
              <a:gd name="connsiteY3" fmla="*/ 523220 h 523220"/>
              <a:gd name="connsiteX4" fmla="*/ 0 w 11627555"/>
              <a:gd name="connsiteY4" fmla="*/ 0 h 523220"/>
              <a:gd name="connsiteX0" fmla="*/ 0 w 11627555"/>
              <a:gd name="connsiteY0" fmla="*/ 11289 h 534509"/>
              <a:gd name="connsiteX1" fmla="*/ 11142133 w 11627555"/>
              <a:gd name="connsiteY1" fmla="*/ 0 h 534509"/>
              <a:gd name="connsiteX2" fmla="*/ 11627555 w 11627555"/>
              <a:gd name="connsiteY2" fmla="*/ 534509 h 534509"/>
              <a:gd name="connsiteX3" fmla="*/ 0 w 11627555"/>
              <a:gd name="connsiteY3" fmla="*/ 534509 h 534509"/>
              <a:gd name="connsiteX4" fmla="*/ 0 w 11627555"/>
              <a:gd name="connsiteY4" fmla="*/ 11289 h 534509"/>
              <a:gd name="connsiteX0" fmla="*/ 0 w 11627555"/>
              <a:gd name="connsiteY0" fmla="*/ 0 h 523220"/>
              <a:gd name="connsiteX1" fmla="*/ 11334418 w 11627555"/>
              <a:gd name="connsiteY1" fmla="*/ 244 h 523220"/>
              <a:gd name="connsiteX2" fmla="*/ 11627555 w 11627555"/>
              <a:gd name="connsiteY2" fmla="*/ 523220 h 523220"/>
              <a:gd name="connsiteX3" fmla="*/ 0 w 11627555"/>
              <a:gd name="connsiteY3" fmla="*/ 523220 h 523220"/>
              <a:gd name="connsiteX4" fmla="*/ 0 w 1162755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7555" h="523220">
                <a:moveTo>
                  <a:pt x="0" y="0"/>
                </a:moveTo>
                <a:lnTo>
                  <a:pt x="11334418" y="244"/>
                </a:lnTo>
                <a:lnTo>
                  <a:pt x="11627555" y="523220"/>
                </a:lnTo>
                <a:lnTo>
                  <a:pt x="0" y="523220"/>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a:p>
        </p:txBody>
      </p:sp>
      <p:sp>
        <p:nvSpPr>
          <p:cNvPr id="13" name="Cuadro de texto 1">
            <a:extLst>
              <a:ext uri="{FF2B5EF4-FFF2-40B4-BE49-F238E27FC236}">
                <a16:creationId xmlns:a16="http://schemas.microsoft.com/office/drawing/2014/main" id="{AAFB73C5-A932-4415-ABCE-ADA066F05A8A}"/>
              </a:ext>
            </a:extLst>
          </p:cNvPr>
          <p:cNvSpPr txBox="1">
            <a:spLocks noChangeArrowheads="1"/>
          </p:cNvSpPr>
          <p:nvPr/>
        </p:nvSpPr>
        <p:spPr bwMode="auto">
          <a:xfrm>
            <a:off x="6062682" y="3019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21" name="Picture 2" descr="Resultado de imagen para epseb">
            <a:extLst>
              <a:ext uri="{FF2B5EF4-FFF2-40B4-BE49-F238E27FC236}">
                <a16:creationId xmlns:a16="http://schemas.microsoft.com/office/drawing/2014/main" id="{29EF1787-0243-4E35-BB74-681505F2F2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890" r="77361" b="27751"/>
          <a:stretch/>
        </p:blipFill>
        <p:spPr bwMode="auto">
          <a:xfrm>
            <a:off x="11383934" y="206737"/>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22" name="Rectángulo 21">
            <a:extLst>
              <a:ext uri="{FF2B5EF4-FFF2-40B4-BE49-F238E27FC236}">
                <a16:creationId xmlns:a16="http://schemas.microsoft.com/office/drawing/2014/main" id="{F86B7930-1D6E-4605-A776-CA5E854A6346}"/>
              </a:ext>
            </a:extLst>
          </p:cNvPr>
          <p:cNvSpPr/>
          <p:nvPr/>
        </p:nvSpPr>
        <p:spPr>
          <a:xfrm>
            <a:off x="267284" y="718907"/>
            <a:ext cx="11937281" cy="531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p:cNvSpPr/>
          <p:nvPr/>
        </p:nvSpPr>
        <p:spPr>
          <a:xfrm>
            <a:off x="267284" y="206736"/>
            <a:ext cx="2649903" cy="51216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DO" sz="2000" b="1" dirty="0">
                <a:solidFill>
                  <a:prstClr val="white"/>
                </a:solidFill>
              </a:rPr>
              <a:t>ORIGEN DE LA IA</a:t>
            </a:r>
          </a:p>
        </p:txBody>
      </p:sp>
    </p:spTree>
    <p:extLst>
      <p:ext uri="{BB962C8B-B14F-4D97-AF65-F5344CB8AC3E}">
        <p14:creationId xmlns:p14="http://schemas.microsoft.com/office/powerpoint/2010/main" val="4211638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uadro de texto 1"/>
          <p:cNvSpPr txBox="1">
            <a:spLocks noChangeArrowheads="1"/>
          </p:cNvSpPr>
          <p:nvPr/>
        </p:nvSpPr>
        <p:spPr bwMode="auto">
          <a:xfrm>
            <a:off x="6643533" y="309426"/>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2" name="Imagen 1">
            <a:extLst>
              <a:ext uri="{FF2B5EF4-FFF2-40B4-BE49-F238E27FC236}">
                <a16:creationId xmlns:a16="http://schemas.microsoft.com/office/drawing/2014/main" id="{9C2E93A8-93E7-436A-AD11-45ADA96B64C9}"/>
              </a:ext>
            </a:extLst>
          </p:cNvPr>
          <p:cNvPicPr>
            <a:picLocks noChangeAspect="1"/>
          </p:cNvPicPr>
          <p:nvPr/>
        </p:nvPicPr>
        <p:blipFill rotWithShape="1">
          <a:blip r:embed="rId3"/>
          <a:srcRect l="2290" t="3178" r="2020" b="1719"/>
          <a:stretch/>
        </p:blipFill>
        <p:spPr>
          <a:xfrm>
            <a:off x="2421574" y="1267922"/>
            <a:ext cx="7521823" cy="4883127"/>
          </a:xfrm>
          <a:prstGeom prst="rect">
            <a:avLst/>
          </a:prstGeom>
        </p:spPr>
      </p:pic>
      <p:sp>
        <p:nvSpPr>
          <p:cNvPr id="4" name="Elipse 3">
            <a:extLst>
              <a:ext uri="{FF2B5EF4-FFF2-40B4-BE49-F238E27FC236}">
                <a16:creationId xmlns:a16="http://schemas.microsoft.com/office/drawing/2014/main" id="{276AAC2C-D2A7-47EE-88EC-03B27749DFFA}"/>
              </a:ext>
            </a:extLst>
          </p:cNvPr>
          <p:cNvSpPr/>
          <p:nvPr/>
        </p:nvSpPr>
        <p:spPr>
          <a:xfrm>
            <a:off x="5520267" y="2585872"/>
            <a:ext cx="3781777" cy="2833082"/>
          </a:xfrm>
          <a:prstGeom prst="ellipse">
            <a:avLst/>
          </a:prstGeom>
          <a:noFill/>
          <a:ln w="38100">
            <a:solidFill>
              <a:srgbClr val="7030A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a:extLst>
              <a:ext uri="{FF2B5EF4-FFF2-40B4-BE49-F238E27FC236}">
                <a16:creationId xmlns:a16="http://schemas.microsoft.com/office/drawing/2014/main" id="{9DFD58F3-3A21-4ED4-BCB5-47604B8A1D2E}"/>
              </a:ext>
            </a:extLst>
          </p:cNvPr>
          <p:cNvSpPr/>
          <p:nvPr/>
        </p:nvSpPr>
        <p:spPr>
          <a:xfrm>
            <a:off x="0" y="1331037"/>
            <a:ext cx="2874730" cy="584775"/>
          </a:xfrm>
          <a:prstGeom prst="rect">
            <a:avLst/>
          </a:prstGeom>
          <a:noFill/>
        </p:spPr>
        <p:txBody>
          <a:bodyPr wrap="square" lIns="91440" tIns="45720" rIns="91440" bIns="45720">
            <a:spAutoFit/>
          </a:bodyPr>
          <a:lstStyle/>
          <a:p>
            <a:pPr algn="ctr"/>
            <a:r>
              <a:rPr lang="es-ES" sz="3200" dirty="0">
                <a:ln w="0"/>
                <a:solidFill>
                  <a:schemeClr val="accent1">
                    <a:lumMod val="75000"/>
                  </a:schemeClr>
                </a:solidFill>
                <a:effectLst>
                  <a:outerShdw blurRad="38100" dist="19050" dir="2700000" algn="tl" rotWithShape="0">
                    <a:schemeClr val="dk1">
                      <a:alpha val="40000"/>
                    </a:schemeClr>
                  </a:outerShdw>
                </a:effectLst>
              </a:rPr>
              <a:t>Big Data</a:t>
            </a:r>
          </a:p>
        </p:txBody>
      </p:sp>
      <p:sp>
        <p:nvSpPr>
          <p:cNvPr id="13" name="Rectángulo 12">
            <a:extLst>
              <a:ext uri="{FF2B5EF4-FFF2-40B4-BE49-F238E27FC236}">
                <a16:creationId xmlns:a16="http://schemas.microsoft.com/office/drawing/2014/main" id="{F99E3CD1-9782-49C6-8DC7-EF4431B0CD50}"/>
              </a:ext>
            </a:extLst>
          </p:cNvPr>
          <p:cNvSpPr/>
          <p:nvPr/>
        </p:nvSpPr>
        <p:spPr>
          <a:xfrm>
            <a:off x="5726381" y="5628932"/>
            <a:ext cx="4533299" cy="584775"/>
          </a:xfrm>
          <a:prstGeom prst="rect">
            <a:avLst/>
          </a:prstGeom>
          <a:noFill/>
        </p:spPr>
        <p:txBody>
          <a:bodyPr wrap="square" lIns="91440" tIns="45720" rIns="91440" bIns="45720">
            <a:spAutoFit/>
          </a:bodyPr>
          <a:lstStyle/>
          <a:p>
            <a:pPr algn="ctr"/>
            <a:r>
              <a:rPr lang="es-ES" sz="3200" dirty="0">
                <a:ln w="0"/>
                <a:solidFill>
                  <a:schemeClr val="accent1">
                    <a:lumMod val="75000"/>
                  </a:schemeClr>
                </a:solidFill>
                <a:effectLst>
                  <a:outerShdw blurRad="38100" dist="19050" dir="2700000" algn="tl" rotWithShape="0">
                    <a:schemeClr val="dk1">
                      <a:alpha val="40000"/>
                    </a:schemeClr>
                  </a:outerShdw>
                </a:effectLst>
              </a:rPr>
              <a:t>Inteligencia Artificial</a:t>
            </a:r>
          </a:p>
        </p:txBody>
      </p:sp>
      <p:sp>
        <p:nvSpPr>
          <p:cNvPr id="6" name="CuadroTexto 5">
            <a:extLst>
              <a:ext uri="{FF2B5EF4-FFF2-40B4-BE49-F238E27FC236}">
                <a16:creationId xmlns:a16="http://schemas.microsoft.com/office/drawing/2014/main" id="{AB6940C3-B085-4291-8454-6CC066C659B5}"/>
              </a:ext>
            </a:extLst>
          </p:cNvPr>
          <p:cNvSpPr txBox="1"/>
          <p:nvPr/>
        </p:nvSpPr>
        <p:spPr>
          <a:xfrm>
            <a:off x="806833" y="1937143"/>
            <a:ext cx="1773360" cy="1938992"/>
          </a:xfrm>
          <a:prstGeom prst="rect">
            <a:avLst/>
          </a:prstGeom>
          <a:noFill/>
        </p:spPr>
        <p:txBody>
          <a:bodyPr wrap="square" rtlCol="0">
            <a:spAutoFit/>
          </a:bodyPr>
          <a:lstStyle/>
          <a:p>
            <a:r>
              <a:rPr lang="es-ES" sz="2000" dirty="0"/>
              <a:t>Captura, gestión y procesamiento de grandes volúmenes de datos</a:t>
            </a:r>
          </a:p>
        </p:txBody>
      </p:sp>
      <p:sp>
        <p:nvSpPr>
          <p:cNvPr id="14" name="Rectángulo 13">
            <a:extLst>
              <a:ext uri="{FF2B5EF4-FFF2-40B4-BE49-F238E27FC236}">
                <a16:creationId xmlns:a16="http://schemas.microsoft.com/office/drawing/2014/main" id="{91ECE893-39E2-427E-B838-1D0BD3A5C6BE}"/>
              </a:ext>
            </a:extLst>
          </p:cNvPr>
          <p:cNvSpPr/>
          <p:nvPr/>
        </p:nvSpPr>
        <p:spPr>
          <a:xfrm>
            <a:off x="806833" y="-15413"/>
            <a:ext cx="10649298" cy="671678"/>
          </a:xfrm>
          <a:custGeom>
            <a:avLst/>
            <a:gdLst>
              <a:gd name="connsiteX0" fmla="*/ 0 w 9044982"/>
              <a:gd name="connsiteY0" fmla="*/ 0 h 565293"/>
              <a:gd name="connsiteX1" fmla="*/ 9044982 w 9044982"/>
              <a:gd name="connsiteY1" fmla="*/ 0 h 565293"/>
              <a:gd name="connsiteX2" fmla="*/ 9044982 w 9044982"/>
              <a:gd name="connsiteY2" fmla="*/ 565293 h 565293"/>
              <a:gd name="connsiteX3" fmla="*/ 0 w 9044982"/>
              <a:gd name="connsiteY3" fmla="*/ 565293 h 565293"/>
              <a:gd name="connsiteX4" fmla="*/ 0 w 9044982"/>
              <a:gd name="connsiteY4" fmla="*/ 0 h 565293"/>
              <a:gd name="connsiteX0" fmla="*/ 575734 w 9044982"/>
              <a:gd name="connsiteY0" fmla="*/ 22578 h 565293"/>
              <a:gd name="connsiteX1" fmla="*/ 9044982 w 9044982"/>
              <a:gd name="connsiteY1" fmla="*/ 0 h 565293"/>
              <a:gd name="connsiteX2" fmla="*/ 9044982 w 9044982"/>
              <a:gd name="connsiteY2" fmla="*/ 565293 h 565293"/>
              <a:gd name="connsiteX3" fmla="*/ 0 w 9044982"/>
              <a:gd name="connsiteY3" fmla="*/ 565293 h 565293"/>
              <a:gd name="connsiteX4" fmla="*/ 575734 w 9044982"/>
              <a:gd name="connsiteY4" fmla="*/ 22578 h 565293"/>
              <a:gd name="connsiteX0" fmla="*/ 250817 w 9044982"/>
              <a:gd name="connsiteY0" fmla="*/ 33867 h 565293"/>
              <a:gd name="connsiteX1" fmla="*/ 9044982 w 9044982"/>
              <a:gd name="connsiteY1" fmla="*/ 0 h 565293"/>
              <a:gd name="connsiteX2" fmla="*/ 9044982 w 9044982"/>
              <a:gd name="connsiteY2" fmla="*/ 565293 h 565293"/>
              <a:gd name="connsiteX3" fmla="*/ 0 w 9044982"/>
              <a:gd name="connsiteY3" fmla="*/ 565293 h 565293"/>
              <a:gd name="connsiteX4" fmla="*/ 250817 w 9044982"/>
              <a:gd name="connsiteY4" fmla="*/ 33867 h 565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4982" h="565293">
                <a:moveTo>
                  <a:pt x="250817" y="33867"/>
                </a:moveTo>
                <a:lnTo>
                  <a:pt x="9044982" y="0"/>
                </a:lnTo>
                <a:lnTo>
                  <a:pt x="9044982" y="565293"/>
                </a:lnTo>
                <a:lnTo>
                  <a:pt x="0" y="565293"/>
                </a:lnTo>
                <a:lnTo>
                  <a:pt x="250817" y="3386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sp>
        <p:nvSpPr>
          <p:cNvPr id="15" name="Cuadro de texto 1">
            <a:extLst>
              <a:ext uri="{FF2B5EF4-FFF2-40B4-BE49-F238E27FC236}">
                <a16:creationId xmlns:a16="http://schemas.microsoft.com/office/drawing/2014/main" id="{184441C5-D0A0-4054-BD83-A324874249E1}"/>
              </a:ext>
            </a:extLst>
          </p:cNvPr>
          <p:cNvSpPr txBox="1">
            <a:spLocks noChangeArrowheads="1"/>
          </p:cNvSpPr>
          <p:nvPr/>
        </p:nvSpPr>
        <p:spPr bwMode="auto">
          <a:xfrm>
            <a:off x="1090491" y="148185"/>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16" name="Picture 2" descr="Resultado de imagen para epseb">
            <a:extLst>
              <a:ext uri="{FF2B5EF4-FFF2-40B4-BE49-F238E27FC236}">
                <a16:creationId xmlns:a16="http://schemas.microsoft.com/office/drawing/2014/main" id="{1955A8FD-98CF-4E8B-8E7F-5BB2A937B2F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890" r="77361" b="27751"/>
          <a:stretch/>
        </p:blipFill>
        <p:spPr bwMode="auto">
          <a:xfrm>
            <a:off x="77790" y="15200"/>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a:extLst>
              <a:ext uri="{FF2B5EF4-FFF2-40B4-BE49-F238E27FC236}">
                <a16:creationId xmlns:a16="http://schemas.microsoft.com/office/drawing/2014/main" id="{74968119-4339-4C28-BDF4-02574036DFC9}"/>
              </a:ext>
            </a:extLst>
          </p:cNvPr>
          <p:cNvSpPr/>
          <p:nvPr/>
        </p:nvSpPr>
        <p:spPr>
          <a:xfrm>
            <a:off x="-3369" y="620464"/>
            <a:ext cx="114595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613225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136A92E-755C-4240-99C7-E4F794E7C0D6}"/>
              </a:ext>
            </a:extLst>
          </p:cNvPr>
          <p:cNvSpPr/>
          <p:nvPr/>
        </p:nvSpPr>
        <p:spPr>
          <a:xfrm>
            <a:off x="1071530" y="1255062"/>
            <a:ext cx="10048939" cy="461665"/>
          </a:xfrm>
          <a:prstGeom prst="rect">
            <a:avLst/>
          </a:prstGeom>
        </p:spPr>
        <p:txBody>
          <a:bodyPr wrap="square">
            <a:spAutoFit/>
          </a:bodyPr>
          <a:lstStyle/>
          <a:p>
            <a:r>
              <a:rPr lang="es-ES" sz="2400" b="1" dirty="0">
                <a:solidFill>
                  <a:schemeClr val="accent1">
                    <a:lumMod val="75000"/>
                  </a:schemeClr>
                </a:solidFill>
              </a:rPr>
              <a:t>Aplicaciones de la Inteligencia Artificial en el sector de la construcción </a:t>
            </a:r>
          </a:p>
        </p:txBody>
      </p:sp>
      <p:sp>
        <p:nvSpPr>
          <p:cNvPr id="3" name="Rectángulo 2">
            <a:extLst>
              <a:ext uri="{FF2B5EF4-FFF2-40B4-BE49-F238E27FC236}">
                <a16:creationId xmlns:a16="http://schemas.microsoft.com/office/drawing/2014/main" id="{5EB76787-88B6-4014-9D46-BFF13D623A21}"/>
              </a:ext>
            </a:extLst>
          </p:cNvPr>
          <p:cNvSpPr/>
          <p:nvPr/>
        </p:nvSpPr>
        <p:spPr>
          <a:xfrm>
            <a:off x="889209" y="2365080"/>
            <a:ext cx="10413580" cy="3970318"/>
          </a:xfrm>
          <a:prstGeom prst="rect">
            <a:avLst/>
          </a:prstGeom>
        </p:spPr>
        <p:txBody>
          <a:bodyPr wrap="square">
            <a:spAutoFit/>
          </a:bodyPr>
          <a:lstStyle/>
          <a:p>
            <a:endParaRPr lang="es-ES" sz="2000" b="1" dirty="0"/>
          </a:p>
          <a:p>
            <a:r>
              <a:rPr lang="es-ES" sz="2000" b="1" dirty="0"/>
              <a:t>Diagnóstico de Patologías</a:t>
            </a:r>
          </a:p>
          <a:p>
            <a:endParaRPr lang="es-ES" sz="2000" dirty="0"/>
          </a:p>
          <a:p>
            <a:endParaRPr lang="es-ES" sz="2000" dirty="0"/>
          </a:p>
          <a:p>
            <a:endParaRPr lang="es-ES" sz="2000" b="1" dirty="0"/>
          </a:p>
          <a:p>
            <a:r>
              <a:rPr lang="es-ES" sz="2000" b="1" dirty="0"/>
              <a:t>Valoración de inmuebles</a:t>
            </a:r>
          </a:p>
          <a:p>
            <a:endParaRPr lang="es-ES" dirty="0"/>
          </a:p>
          <a:p>
            <a:endParaRPr lang="es-ES" dirty="0"/>
          </a:p>
          <a:p>
            <a:endParaRPr lang="es-ES" sz="2000" b="1" dirty="0"/>
          </a:p>
          <a:p>
            <a:r>
              <a:rPr lang="es-ES" sz="2000" b="1" dirty="0"/>
              <a:t>Eficiencia energética</a:t>
            </a:r>
          </a:p>
          <a:p>
            <a:pPr marL="285744" indent="-285744">
              <a:buFont typeface="Arial" panose="020B0604020202020204" pitchFamily="34" charset="0"/>
              <a:buChar char="•"/>
            </a:pPr>
            <a:endParaRPr lang="es-ES" dirty="0"/>
          </a:p>
          <a:p>
            <a:pPr marL="285744" indent="-285744">
              <a:buFont typeface="Arial" panose="020B0604020202020204" pitchFamily="34" charset="0"/>
              <a:buChar char="•"/>
            </a:pPr>
            <a:endParaRPr lang="es-ES" dirty="0"/>
          </a:p>
          <a:p>
            <a:endParaRPr lang="es-ES" sz="2000" b="1" dirty="0"/>
          </a:p>
        </p:txBody>
      </p:sp>
      <p:pic>
        <p:nvPicPr>
          <p:cNvPr id="5" name="Imagen 4">
            <a:hlinkClick r:id="rId3"/>
            <a:extLst>
              <a:ext uri="{FF2B5EF4-FFF2-40B4-BE49-F238E27FC236}">
                <a16:creationId xmlns:a16="http://schemas.microsoft.com/office/drawing/2014/main" id="{8EC9159B-8BE2-4FC8-A169-E19932EC0D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3616" y="2339708"/>
            <a:ext cx="914400" cy="914400"/>
          </a:xfrm>
          <a:prstGeom prst="rect">
            <a:avLst/>
          </a:prstGeom>
        </p:spPr>
      </p:pic>
      <p:pic>
        <p:nvPicPr>
          <p:cNvPr id="7" name="Imagen 6">
            <a:hlinkClick r:id="rId5"/>
            <a:extLst>
              <a:ext uri="{FF2B5EF4-FFF2-40B4-BE49-F238E27FC236}">
                <a16:creationId xmlns:a16="http://schemas.microsoft.com/office/drawing/2014/main" id="{F56B22A5-D3A7-4668-A3FC-4D2F9F0C6A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73616" y="3533757"/>
            <a:ext cx="914400" cy="914400"/>
          </a:xfrm>
          <a:prstGeom prst="rect">
            <a:avLst/>
          </a:prstGeom>
        </p:spPr>
      </p:pic>
      <p:pic>
        <p:nvPicPr>
          <p:cNvPr id="11" name="Imagen 10">
            <a:hlinkClick r:id="rId7"/>
            <a:extLst>
              <a:ext uri="{FF2B5EF4-FFF2-40B4-BE49-F238E27FC236}">
                <a16:creationId xmlns:a16="http://schemas.microsoft.com/office/drawing/2014/main" id="{C1BF0681-3130-4A2A-8644-221070E451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16817" y="2336288"/>
            <a:ext cx="921239" cy="921239"/>
          </a:xfrm>
          <a:prstGeom prst="rect">
            <a:avLst/>
          </a:prstGeom>
        </p:spPr>
      </p:pic>
      <p:pic>
        <p:nvPicPr>
          <p:cNvPr id="13" name="Imagen 12">
            <a:hlinkClick r:id="rId9"/>
            <a:extLst>
              <a:ext uri="{FF2B5EF4-FFF2-40B4-BE49-F238E27FC236}">
                <a16:creationId xmlns:a16="http://schemas.microsoft.com/office/drawing/2014/main" id="{802C1AFC-3D08-41B7-9F34-A1170DA730B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720237" y="4576864"/>
            <a:ext cx="914400" cy="914400"/>
          </a:xfrm>
          <a:prstGeom prst="rect">
            <a:avLst/>
          </a:prstGeom>
        </p:spPr>
      </p:pic>
      <p:sp>
        <p:nvSpPr>
          <p:cNvPr id="15" name="Rectángulo 14">
            <a:extLst>
              <a:ext uri="{FF2B5EF4-FFF2-40B4-BE49-F238E27FC236}">
                <a16:creationId xmlns:a16="http://schemas.microsoft.com/office/drawing/2014/main" id="{BC5A99A6-306B-4088-A53D-A7AA69C4057A}"/>
              </a:ext>
            </a:extLst>
          </p:cNvPr>
          <p:cNvSpPr/>
          <p:nvPr/>
        </p:nvSpPr>
        <p:spPr>
          <a:xfrm>
            <a:off x="6445809" y="2534782"/>
            <a:ext cx="4120102" cy="2862322"/>
          </a:xfrm>
          <a:prstGeom prst="rect">
            <a:avLst/>
          </a:prstGeom>
        </p:spPr>
        <p:txBody>
          <a:bodyPr wrap="none">
            <a:spAutoFit/>
          </a:bodyPr>
          <a:lstStyle/>
          <a:p>
            <a:r>
              <a:rPr lang="es-ES" sz="2000" b="1" dirty="0"/>
              <a:t>Estimación de costes de construcción</a:t>
            </a:r>
          </a:p>
          <a:p>
            <a:pPr marL="285744" indent="-285744">
              <a:buFont typeface="Arial" panose="020B0604020202020204" pitchFamily="34" charset="0"/>
              <a:buChar char="•"/>
            </a:pPr>
            <a:endParaRPr lang="es-ES" sz="2000" b="1" dirty="0"/>
          </a:p>
          <a:p>
            <a:endParaRPr lang="es-ES" sz="2000" b="1" dirty="0"/>
          </a:p>
          <a:p>
            <a:endParaRPr lang="es-ES" sz="2000" b="1" dirty="0"/>
          </a:p>
          <a:p>
            <a:r>
              <a:rPr lang="es-ES" sz="2000" b="1" dirty="0"/>
              <a:t>Gestión de proyectos</a:t>
            </a:r>
          </a:p>
          <a:p>
            <a:pPr lvl="0"/>
            <a:endParaRPr lang="es-ES" sz="2000" b="1" dirty="0">
              <a:solidFill>
                <a:prstClr val="black"/>
              </a:solidFill>
            </a:endParaRPr>
          </a:p>
          <a:p>
            <a:pPr lvl="0"/>
            <a:endParaRPr lang="es-ES" sz="2000" b="1" dirty="0">
              <a:solidFill>
                <a:prstClr val="black"/>
              </a:solidFill>
            </a:endParaRPr>
          </a:p>
          <a:p>
            <a:pPr lvl="0"/>
            <a:endParaRPr lang="es-ES" sz="2000" b="1" dirty="0">
              <a:solidFill>
                <a:prstClr val="black"/>
              </a:solidFill>
            </a:endParaRPr>
          </a:p>
          <a:p>
            <a:pPr lvl="0"/>
            <a:r>
              <a:rPr lang="es-ES" sz="2000" b="1" dirty="0">
                <a:solidFill>
                  <a:prstClr val="black"/>
                </a:solidFill>
              </a:rPr>
              <a:t>Predicción, diseño y optimización</a:t>
            </a:r>
          </a:p>
        </p:txBody>
      </p:sp>
      <p:sp>
        <p:nvSpPr>
          <p:cNvPr id="23" name="Rectángulo 32">
            <a:extLst>
              <a:ext uri="{FF2B5EF4-FFF2-40B4-BE49-F238E27FC236}">
                <a16:creationId xmlns:a16="http://schemas.microsoft.com/office/drawing/2014/main" id="{E1997C37-2C9D-42AB-B009-3021BF11149E}"/>
              </a:ext>
            </a:extLst>
          </p:cNvPr>
          <p:cNvSpPr/>
          <p:nvPr/>
        </p:nvSpPr>
        <p:spPr>
          <a:xfrm>
            <a:off x="737054" y="206737"/>
            <a:ext cx="10717891" cy="512169"/>
          </a:xfrm>
          <a:custGeom>
            <a:avLst/>
            <a:gdLst>
              <a:gd name="connsiteX0" fmla="*/ 0 w 11627555"/>
              <a:gd name="connsiteY0" fmla="*/ 0 h 523220"/>
              <a:gd name="connsiteX1" fmla="*/ 11627555 w 11627555"/>
              <a:gd name="connsiteY1" fmla="*/ 0 h 523220"/>
              <a:gd name="connsiteX2" fmla="*/ 11627555 w 11627555"/>
              <a:gd name="connsiteY2" fmla="*/ 523220 h 523220"/>
              <a:gd name="connsiteX3" fmla="*/ 0 w 11627555"/>
              <a:gd name="connsiteY3" fmla="*/ 523220 h 523220"/>
              <a:gd name="connsiteX4" fmla="*/ 0 w 11627555"/>
              <a:gd name="connsiteY4" fmla="*/ 0 h 523220"/>
              <a:gd name="connsiteX0" fmla="*/ 0 w 11627555"/>
              <a:gd name="connsiteY0" fmla="*/ 11289 h 534509"/>
              <a:gd name="connsiteX1" fmla="*/ 11142133 w 11627555"/>
              <a:gd name="connsiteY1" fmla="*/ 0 h 534509"/>
              <a:gd name="connsiteX2" fmla="*/ 11627555 w 11627555"/>
              <a:gd name="connsiteY2" fmla="*/ 534509 h 534509"/>
              <a:gd name="connsiteX3" fmla="*/ 0 w 11627555"/>
              <a:gd name="connsiteY3" fmla="*/ 534509 h 534509"/>
              <a:gd name="connsiteX4" fmla="*/ 0 w 11627555"/>
              <a:gd name="connsiteY4" fmla="*/ 11289 h 534509"/>
              <a:gd name="connsiteX0" fmla="*/ 0 w 11627555"/>
              <a:gd name="connsiteY0" fmla="*/ 0 h 523220"/>
              <a:gd name="connsiteX1" fmla="*/ 11334418 w 11627555"/>
              <a:gd name="connsiteY1" fmla="*/ 244 h 523220"/>
              <a:gd name="connsiteX2" fmla="*/ 11627555 w 11627555"/>
              <a:gd name="connsiteY2" fmla="*/ 523220 h 523220"/>
              <a:gd name="connsiteX3" fmla="*/ 0 w 11627555"/>
              <a:gd name="connsiteY3" fmla="*/ 523220 h 523220"/>
              <a:gd name="connsiteX4" fmla="*/ 0 w 1162755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7555" h="523220">
                <a:moveTo>
                  <a:pt x="0" y="0"/>
                </a:moveTo>
                <a:lnTo>
                  <a:pt x="11334418" y="244"/>
                </a:lnTo>
                <a:lnTo>
                  <a:pt x="11627555" y="523220"/>
                </a:lnTo>
                <a:lnTo>
                  <a:pt x="0" y="523220"/>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a:p>
        </p:txBody>
      </p:sp>
      <p:sp>
        <p:nvSpPr>
          <p:cNvPr id="24" name="Cuadro de texto 1">
            <a:extLst>
              <a:ext uri="{FF2B5EF4-FFF2-40B4-BE49-F238E27FC236}">
                <a16:creationId xmlns:a16="http://schemas.microsoft.com/office/drawing/2014/main" id="{80072B03-1278-4136-8D09-CDAD83BD8213}"/>
              </a:ext>
            </a:extLst>
          </p:cNvPr>
          <p:cNvSpPr txBox="1">
            <a:spLocks noChangeArrowheads="1"/>
          </p:cNvSpPr>
          <p:nvPr/>
        </p:nvSpPr>
        <p:spPr bwMode="auto">
          <a:xfrm>
            <a:off x="6062682" y="3019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25" name="Picture 2" descr="Resultado de imagen para epseb">
            <a:extLst>
              <a:ext uri="{FF2B5EF4-FFF2-40B4-BE49-F238E27FC236}">
                <a16:creationId xmlns:a16="http://schemas.microsoft.com/office/drawing/2014/main" id="{04177558-8570-4E59-8549-34A6B28715A8}"/>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6890" r="77361" b="27751"/>
          <a:stretch/>
        </p:blipFill>
        <p:spPr bwMode="auto">
          <a:xfrm>
            <a:off x="11383934" y="206737"/>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26" name="Rectángulo 25">
            <a:extLst>
              <a:ext uri="{FF2B5EF4-FFF2-40B4-BE49-F238E27FC236}">
                <a16:creationId xmlns:a16="http://schemas.microsoft.com/office/drawing/2014/main" id="{6C86C9E1-EFC2-4813-9503-F6FEB830FED8}"/>
              </a:ext>
            </a:extLst>
          </p:cNvPr>
          <p:cNvSpPr/>
          <p:nvPr/>
        </p:nvSpPr>
        <p:spPr>
          <a:xfrm>
            <a:off x="267284" y="718907"/>
            <a:ext cx="11937281" cy="531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ángulo 26">
            <a:extLst>
              <a:ext uri="{FF2B5EF4-FFF2-40B4-BE49-F238E27FC236}">
                <a16:creationId xmlns:a16="http://schemas.microsoft.com/office/drawing/2014/main" id="{A94B0633-4F4C-4E7D-8369-FC81B2217BB1}"/>
              </a:ext>
            </a:extLst>
          </p:cNvPr>
          <p:cNvSpPr/>
          <p:nvPr/>
        </p:nvSpPr>
        <p:spPr>
          <a:xfrm>
            <a:off x="267284" y="206736"/>
            <a:ext cx="2649903" cy="51216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DO" sz="2000" b="1" dirty="0">
                <a:solidFill>
                  <a:prstClr val="white"/>
                </a:solidFill>
              </a:rPr>
              <a:t>APLIC. IA</a:t>
            </a:r>
          </a:p>
        </p:txBody>
      </p:sp>
      <p:pic>
        <p:nvPicPr>
          <p:cNvPr id="6" name="Imagen 5">
            <a:hlinkClick r:id="rId12"/>
            <a:extLst>
              <a:ext uri="{FF2B5EF4-FFF2-40B4-BE49-F238E27FC236}">
                <a16:creationId xmlns:a16="http://schemas.microsoft.com/office/drawing/2014/main" id="{A494E360-912F-48A0-892C-A632584BC4F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004890" y="4737392"/>
            <a:ext cx="914400" cy="914400"/>
          </a:xfrm>
          <a:prstGeom prst="rect">
            <a:avLst/>
          </a:prstGeom>
        </p:spPr>
      </p:pic>
      <p:pic>
        <p:nvPicPr>
          <p:cNvPr id="10" name="Imagen 9">
            <a:hlinkClick r:id="rId14"/>
            <a:extLst>
              <a:ext uri="{FF2B5EF4-FFF2-40B4-BE49-F238E27FC236}">
                <a16:creationId xmlns:a16="http://schemas.microsoft.com/office/drawing/2014/main" id="{1101C718-8924-4B82-9F71-C62591177A7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073616" y="4737392"/>
            <a:ext cx="914400" cy="914400"/>
          </a:xfrm>
          <a:prstGeom prst="rect">
            <a:avLst/>
          </a:prstGeom>
        </p:spPr>
      </p:pic>
      <p:pic>
        <p:nvPicPr>
          <p:cNvPr id="14" name="Imagen 13">
            <a:hlinkClick r:id="rId16"/>
            <a:extLst>
              <a:ext uri="{FF2B5EF4-FFF2-40B4-BE49-F238E27FC236}">
                <a16:creationId xmlns:a16="http://schemas.microsoft.com/office/drawing/2014/main" id="{350BA38D-3932-4C1C-A688-8555FD13A4F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694057" y="3429000"/>
            <a:ext cx="921239" cy="921239"/>
          </a:xfrm>
          <a:prstGeom prst="rect">
            <a:avLst/>
          </a:prstGeom>
        </p:spPr>
      </p:pic>
    </p:spTree>
    <p:extLst>
      <p:ext uri="{BB962C8B-B14F-4D97-AF65-F5344CB8AC3E}">
        <p14:creationId xmlns:p14="http://schemas.microsoft.com/office/powerpoint/2010/main" val="1059094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F23D50F4-3DE4-43DD-887F-EA03B531CA3D}"/>
              </a:ext>
            </a:extLst>
          </p:cNvPr>
          <p:cNvSpPr/>
          <p:nvPr/>
        </p:nvSpPr>
        <p:spPr>
          <a:xfrm>
            <a:off x="1156733" y="1100057"/>
            <a:ext cx="10450248" cy="461665"/>
          </a:xfrm>
          <a:prstGeom prst="rect">
            <a:avLst/>
          </a:prstGeom>
        </p:spPr>
        <p:txBody>
          <a:bodyPr wrap="square">
            <a:spAutoFit/>
          </a:bodyPr>
          <a:lstStyle/>
          <a:p>
            <a:r>
              <a:rPr lang="es-ES" sz="2400" b="1" dirty="0">
                <a:solidFill>
                  <a:schemeClr val="accent1">
                    <a:lumMod val="75000"/>
                  </a:schemeClr>
                </a:solidFill>
              </a:rPr>
              <a:t>Técnicas de Inteligencia Artificial y su aplicación en el sector de la construcción</a:t>
            </a:r>
          </a:p>
        </p:txBody>
      </p:sp>
      <p:sp>
        <p:nvSpPr>
          <p:cNvPr id="2" name="Rectángulo 1">
            <a:extLst>
              <a:ext uri="{FF2B5EF4-FFF2-40B4-BE49-F238E27FC236}">
                <a16:creationId xmlns:a16="http://schemas.microsoft.com/office/drawing/2014/main" id="{7E5EE408-B367-4464-8439-5E9F0EEBDD5E}"/>
              </a:ext>
            </a:extLst>
          </p:cNvPr>
          <p:cNvSpPr/>
          <p:nvPr/>
        </p:nvSpPr>
        <p:spPr>
          <a:xfrm>
            <a:off x="1156734" y="1899785"/>
            <a:ext cx="10589587" cy="2000548"/>
          </a:xfrm>
          <a:prstGeom prst="rect">
            <a:avLst/>
          </a:prstGeom>
        </p:spPr>
        <p:txBody>
          <a:bodyPr wrap="square">
            <a:spAutoFit/>
          </a:bodyPr>
          <a:lstStyle/>
          <a:p>
            <a:pPr algn="just"/>
            <a:r>
              <a:rPr lang="es-ES" sz="2400" b="1" dirty="0"/>
              <a:t>Sistemas expertos</a:t>
            </a:r>
          </a:p>
          <a:p>
            <a:pPr algn="just"/>
            <a:r>
              <a:rPr lang="es-ES" sz="2000" dirty="0"/>
              <a:t>Un sistema experto es una aplicación informática que emula el razonamiento de un experto en un dominio concreto. Es un conjunto de programas que sobre una base de conocimientos, posee información de uno o más expertos en un área específica. Son construidos obteniendo este conocimiento de un humano y codificándolo de tal forma que una computadora lo pueda aplicar en situaciones similares (</a:t>
            </a:r>
            <a:r>
              <a:rPr lang="es-ES" sz="2000" dirty="0" err="1"/>
              <a:t>Luger</a:t>
            </a:r>
            <a:r>
              <a:rPr lang="es-ES" sz="2000" dirty="0"/>
              <a:t> &amp; </a:t>
            </a:r>
            <a:r>
              <a:rPr lang="es-ES" sz="2000" dirty="0" err="1"/>
              <a:t>Stubblefield</a:t>
            </a:r>
            <a:r>
              <a:rPr lang="es-ES" sz="2000" dirty="0"/>
              <a:t>, 1998).</a:t>
            </a:r>
          </a:p>
        </p:txBody>
      </p:sp>
      <p:sp>
        <p:nvSpPr>
          <p:cNvPr id="3" name="Rectángulo 2">
            <a:extLst>
              <a:ext uri="{FF2B5EF4-FFF2-40B4-BE49-F238E27FC236}">
                <a16:creationId xmlns:a16="http://schemas.microsoft.com/office/drawing/2014/main" id="{EEBA37BA-BFE9-4417-9037-718250E00F46}"/>
              </a:ext>
            </a:extLst>
          </p:cNvPr>
          <p:cNvSpPr/>
          <p:nvPr/>
        </p:nvSpPr>
        <p:spPr>
          <a:xfrm>
            <a:off x="867148" y="4026456"/>
            <a:ext cx="4938437" cy="2831544"/>
          </a:xfrm>
          <a:prstGeom prst="rect">
            <a:avLst/>
          </a:prstGeom>
        </p:spPr>
        <p:txBody>
          <a:bodyPr wrap="square">
            <a:spAutoFit/>
          </a:bodyPr>
          <a:lstStyle/>
          <a:p>
            <a:pPr marL="285744" indent="-285744" algn="just">
              <a:buFont typeface="Arial" panose="020B0604020202020204" pitchFamily="34" charset="0"/>
              <a:buChar char="•"/>
            </a:pPr>
            <a:r>
              <a:rPr lang="es-ES" sz="2000" dirty="0"/>
              <a:t>Sistemas expertos para el </a:t>
            </a:r>
            <a:r>
              <a:rPr lang="es-ES" sz="2000" b="1" dirty="0"/>
              <a:t>diseño de la mezcla del concreto y los constituyentes del mismo. </a:t>
            </a:r>
          </a:p>
          <a:p>
            <a:pPr marL="285744" indent="-285744" algn="just">
              <a:buFont typeface="Arial" panose="020B0604020202020204" pitchFamily="34" charset="0"/>
              <a:buChar char="•"/>
            </a:pPr>
            <a:r>
              <a:rPr lang="es-ES" sz="2000" dirty="0"/>
              <a:t>Sistemas expertos para </a:t>
            </a:r>
            <a:r>
              <a:rPr lang="es-ES" sz="2000" b="1" dirty="0"/>
              <a:t>diseñar suelos sujetos a cargas axiales, para determinar la capacidad de carga de columnas, para arribar al diseño ideal de vigas en el piso</a:t>
            </a:r>
            <a:r>
              <a:rPr lang="es-ES" sz="2000" dirty="0"/>
              <a:t>, entre otros. </a:t>
            </a:r>
          </a:p>
          <a:p>
            <a:endParaRPr lang="es-ES" dirty="0"/>
          </a:p>
        </p:txBody>
      </p:sp>
      <p:sp>
        <p:nvSpPr>
          <p:cNvPr id="4" name="Rectángulo 3">
            <a:extLst>
              <a:ext uri="{FF2B5EF4-FFF2-40B4-BE49-F238E27FC236}">
                <a16:creationId xmlns:a16="http://schemas.microsoft.com/office/drawing/2014/main" id="{092D3942-8C0D-4485-989D-D3F77F46A215}"/>
              </a:ext>
            </a:extLst>
          </p:cNvPr>
          <p:cNvSpPr/>
          <p:nvPr/>
        </p:nvSpPr>
        <p:spPr>
          <a:xfrm>
            <a:off x="6388810" y="4071703"/>
            <a:ext cx="4938437" cy="1938992"/>
          </a:xfrm>
          <a:prstGeom prst="rect">
            <a:avLst/>
          </a:prstGeom>
        </p:spPr>
        <p:txBody>
          <a:bodyPr wrap="square">
            <a:spAutoFit/>
          </a:bodyPr>
          <a:lstStyle/>
          <a:p>
            <a:pPr marL="342891" indent="-342891">
              <a:buFont typeface="Arial" panose="020B0604020202020204" pitchFamily="34" charset="0"/>
              <a:buChar char="•"/>
            </a:pPr>
            <a:r>
              <a:rPr lang="es-ES" sz="2000" b="1" dirty="0">
                <a:solidFill>
                  <a:prstClr val="black"/>
                </a:solidFill>
              </a:rPr>
              <a:t>Diagnóstico de patologías</a:t>
            </a:r>
          </a:p>
          <a:p>
            <a:pPr lvl="0"/>
            <a:endParaRPr lang="es-ES" sz="2000" dirty="0">
              <a:solidFill>
                <a:prstClr val="black"/>
              </a:solidFill>
            </a:endParaRPr>
          </a:p>
          <a:p>
            <a:pPr lvl="0"/>
            <a:endParaRPr lang="es-ES" sz="2000" dirty="0">
              <a:solidFill>
                <a:prstClr val="black"/>
              </a:solidFill>
            </a:endParaRPr>
          </a:p>
          <a:p>
            <a:pPr lvl="0"/>
            <a:endParaRPr lang="es-ES" sz="2000" dirty="0">
              <a:solidFill>
                <a:prstClr val="black"/>
              </a:solidFill>
            </a:endParaRPr>
          </a:p>
          <a:p>
            <a:pPr lvl="0"/>
            <a:r>
              <a:rPr lang="es-ES" sz="2000" dirty="0">
                <a:solidFill>
                  <a:prstClr val="black"/>
                </a:solidFill>
              </a:rPr>
              <a:t>Algunos de estos programas son </a:t>
            </a:r>
            <a:r>
              <a:rPr lang="es-ES" sz="2000" b="1" dirty="0">
                <a:solidFill>
                  <a:prstClr val="black"/>
                </a:solidFill>
              </a:rPr>
              <a:t>Rule Master, </a:t>
            </a:r>
            <a:r>
              <a:rPr lang="es-ES" sz="2000" b="1" dirty="0" err="1">
                <a:solidFill>
                  <a:prstClr val="black"/>
                </a:solidFill>
              </a:rPr>
              <a:t>Insight</a:t>
            </a:r>
            <a:r>
              <a:rPr lang="es-ES" sz="2000" b="1" dirty="0">
                <a:solidFill>
                  <a:prstClr val="black"/>
                </a:solidFill>
              </a:rPr>
              <a:t> 2+ y VP Expert.</a:t>
            </a:r>
          </a:p>
        </p:txBody>
      </p:sp>
      <p:sp>
        <p:nvSpPr>
          <p:cNvPr id="13" name="Rectángulo 13">
            <a:extLst>
              <a:ext uri="{FF2B5EF4-FFF2-40B4-BE49-F238E27FC236}">
                <a16:creationId xmlns:a16="http://schemas.microsoft.com/office/drawing/2014/main" id="{62C478F4-6340-4877-8F5E-E67128095539}"/>
              </a:ext>
            </a:extLst>
          </p:cNvPr>
          <p:cNvSpPr/>
          <p:nvPr/>
        </p:nvSpPr>
        <p:spPr>
          <a:xfrm>
            <a:off x="806833" y="-15413"/>
            <a:ext cx="10649298" cy="671678"/>
          </a:xfrm>
          <a:custGeom>
            <a:avLst/>
            <a:gdLst>
              <a:gd name="connsiteX0" fmla="*/ 0 w 9044982"/>
              <a:gd name="connsiteY0" fmla="*/ 0 h 565293"/>
              <a:gd name="connsiteX1" fmla="*/ 9044982 w 9044982"/>
              <a:gd name="connsiteY1" fmla="*/ 0 h 565293"/>
              <a:gd name="connsiteX2" fmla="*/ 9044982 w 9044982"/>
              <a:gd name="connsiteY2" fmla="*/ 565293 h 565293"/>
              <a:gd name="connsiteX3" fmla="*/ 0 w 9044982"/>
              <a:gd name="connsiteY3" fmla="*/ 565293 h 565293"/>
              <a:gd name="connsiteX4" fmla="*/ 0 w 9044982"/>
              <a:gd name="connsiteY4" fmla="*/ 0 h 565293"/>
              <a:gd name="connsiteX0" fmla="*/ 575734 w 9044982"/>
              <a:gd name="connsiteY0" fmla="*/ 22578 h 565293"/>
              <a:gd name="connsiteX1" fmla="*/ 9044982 w 9044982"/>
              <a:gd name="connsiteY1" fmla="*/ 0 h 565293"/>
              <a:gd name="connsiteX2" fmla="*/ 9044982 w 9044982"/>
              <a:gd name="connsiteY2" fmla="*/ 565293 h 565293"/>
              <a:gd name="connsiteX3" fmla="*/ 0 w 9044982"/>
              <a:gd name="connsiteY3" fmla="*/ 565293 h 565293"/>
              <a:gd name="connsiteX4" fmla="*/ 575734 w 9044982"/>
              <a:gd name="connsiteY4" fmla="*/ 22578 h 565293"/>
              <a:gd name="connsiteX0" fmla="*/ 250817 w 9044982"/>
              <a:gd name="connsiteY0" fmla="*/ 33867 h 565293"/>
              <a:gd name="connsiteX1" fmla="*/ 9044982 w 9044982"/>
              <a:gd name="connsiteY1" fmla="*/ 0 h 565293"/>
              <a:gd name="connsiteX2" fmla="*/ 9044982 w 9044982"/>
              <a:gd name="connsiteY2" fmla="*/ 565293 h 565293"/>
              <a:gd name="connsiteX3" fmla="*/ 0 w 9044982"/>
              <a:gd name="connsiteY3" fmla="*/ 565293 h 565293"/>
              <a:gd name="connsiteX4" fmla="*/ 250817 w 9044982"/>
              <a:gd name="connsiteY4" fmla="*/ 33867 h 565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4982" h="565293">
                <a:moveTo>
                  <a:pt x="250817" y="33867"/>
                </a:moveTo>
                <a:lnTo>
                  <a:pt x="9044982" y="0"/>
                </a:lnTo>
                <a:lnTo>
                  <a:pt x="9044982" y="565293"/>
                </a:lnTo>
                <a:lnTo>
                  <a:pt x="0" y="565293"/>
                </a:lnTo>
                <a:lnTo>
                  <a:pt x="250817" y="3386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sp>
        <p:nvSpPr>
          <p:cNvPr id="21" name="Cuadro de texto 1">
            <a:extLst>
              <a:ext uri="{FF2B5EF4-FFF2-40B4-BE49-F238E27FC236}">
                <a16:creationId xmlns:a16="http://schemas.microsoft.com/office/drawing/2014/main" id="{229BD701-DC6C-4311-A52B-BF602D8770B5}"/>
              </a:ext>
            </a:extLst>
          </p:cNvPr>
          <p:cNvSpPr txBox="1">
            <a:spLocks noChangeArrowheads="1"/>
          </p:cNvSpPr>
          <p:nvPr/>
        </p:nvSpPr>
        <p:spPr bwMode="auto">
          <a:xfrm>
            <a:off x="1090491" y="148185"/>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22" name="Picture 2" descr="Resultado de imagen para epseb">
            <a:extLst>
              <a:ext uri="{FF2B5EF4-FFF2-40B4-BE49-F238E27FC236}">
                <a16:creationId xmlns:a16="http://schemas.microsoft.com/office/drawing/2014/main" id="{4775A937-B8E7-43EF-86E9-DD38B4A77E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890" r="77361" b="27751"/>
          <a:stretch/>
        </p:blipFill>
        <p:spPr bwMode="auto">
          <a:xfrm>
            <a:off x="77790" y="15200"/>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23" name="Rectángulo 22">
            <a:extLst>
              <a:ext uri="{FF2B5EF4-FFF2-40B4-BE49-F238E27FC236}">
                <a16:creationId xmlns:a16="http://schemas.microsoft.com/office/drawing/2014/main" id="{D4A8F4E7-B544-4743-B41A-39444A7EEC9B}"/>
              </a:ext>
            </a:extLst>
          </p:cNvPr>
          <p:cNvSpPr/>
          <p:nvPr/>
        </p:nvSpPr>
        <p:spPr>
          <a:xfrm>
            <a:off x="-3369" y="620464"/>
            <a:ext cx="114595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922084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2CF06AB-279F-4B0A-AE01-71633A0B935A}"/>
              </a:ext>
            </a:extLst>
          </p:cNvPr>
          <p:cNvSpPr/>
          <p:nvPr/>
        </p:nvSpPr>
        <p:spPr>
          <a:xfrm>
            <a:off x="737054" y="1089307"/>
            <a:ext cx="4151547" cy="5447645"/>
          </a:xfrm>
          <a:prstGeom prst="rect">
            <a:avLst/>
          </a:prstGeom>
        </p:spPr>
        <p:txBody>
          <a:bodyPr wrap="square">
            <a:spAutoFit/>
          </a:bodyPr>
          <a:lstStyle/>
          <a:p>
            <a:pPr algn="just"/>
            <a:r>
              <a:rPr lang="es-ES" sz="2400" b="1" dirty="0"/>
              <a:t>Redes neuronales Artificiales</a:t>
            </a:r>
          </a:p>
          <a:p>
            <a:pPr algn="just"/>
            <a:endParaRPr lang="es-ES" sz="2400" b="1" dirty="0"/>
          </a:p>
          <a:p>
            <a:pPr algn="just"/>
            <a:r>
              <a:rPr lang="es-ES" sz="2000" dirty="0"/>
              <a:t>Una red neuronal artificial (RNA) es un sistema de procesamiento de información que está basado en la estructura neuronal del cerebro (</a:t>
            </a:r>
            <a:r>
              <a:rPr lang="es-ES" sz="2000" dirty="0" err="1"/>
              <a:t>Rabuñal</a:t>
            </a:r>
            <a:r>
              <a:rPr lang="es-ES" sz="2000" dirty="0"/>
              <a:t> &amp; Puertas, 2006).</a:t>
            </a:r>
          </a:p>
          <a:p>
            <a:pPr algn="just"/>
            <a:endParaRPr lang="es-ES" sz="2000" dirty="0"/>
          </a:p>
          <a:p>
            <a:pPr algn="just"/>
            <a:r>
              <a:rPr lang="es-ES" sz="2000" dirty="0"/>
              <a:t>Las RNA son un método de resolver problemas, de forma individual o combinadas con otros métodos, para aquellas tareas de clasificación, identificación, diagnóstico, optimización o predicción en las que el balance datos/conocimiento se inclina hacia los datos, a partir de tres capas (de entrada, oculta y de salida) </a:t>
            </a:r>
          </a:p>
        </p:txBody>
      </p:sp>
      <p:pic>
        <p:nvPicPr>
          <p:cNvPr id="3" name="Imagen 2">
            <a:extLst>
              <a:ext uri="{FF2B5EF4-FFF2-40B4-BE49-F238E27FC236}">
                <a16:creationId xmlns:a16="http://schemas.microsoft.com/office/drawing/2014/main" id="{FDEF212A-D0EE-4BE4-943C-00CDE788DACB}"/>
              </a:ext>
            </a:extLst>
          </p:cNvPr>
          <p:cNvPicPr>
            <a:picLocks noChangeAspect="1"/>
          </p:cNvPicPr>
          <p:nvPr/>
        </p:nvPicPr>
        <p:blipFill>
          <a:blip r:embed="rId3"/>
          <a:stretch>
            <a:fillRect/>
          </a:stretch>
        </p:blipFill>
        <p:spPr>
          <a:xfrm>
            <a:off x="5033942" y="2418737"/>
            <a:ext cx="6346331" cy="3720215"/>
          </a:xfrm>
          <a:prstGeom prst="rect">
            <a:avLst/>
          </a:prstGeom>
        </p:spPr>
      </p:pic>
      <p:sp>
        <p:nvSpPr>
          <p:cNvPr id="11" name="Rectángulo 32">
            <a:extLst>
              <a:ext uri="{FF2B5EF4-FFF2-40B4-BE49-F238E27FC236}">
                <a16:creationId xmlns:a16="http://schemas.microsoft.com/office/drawing/2014/main" id="{DA065E1C-5443-421A-9E78-0700AA7E24ED}"/>
              </a:ext>
            </a:extLst>
          </p:cNvPr>
          <p:cNvSpPr/>
          <p:nvPr/>
        </p:nvSpPr>
        <p:spPr>
          <a:xfrm>
            <a:off x="737054" y="206737"/>
            <a:ext cx="10717891" cy="512169"/>
          </a:xfrm>
          <a:custGeom>
            <a:avLst/>
            <a:gdLst>
              <a:gd name="connsiteX0" fmla="*/ 0 w 11627555"/>
              <a:gd name="connsiteY0" fmla="*/ 0 h 523220"/>
              <a:gd name="connsiteX1" fmla="*/ 11627555 w 11627555"/>
              <a:gd name="connsiteY1" fmla="*/ 0 h 523220"/>
              <a:gd name="connsiteX2" fmla="*/ 11627555 w 11627555"/>
              <a:gd name="connsiteY2" fmla="*/ 523220 h 523220"/>
              <a:gd name="connsiteX3" fmla="*/ 0 w 11627555"/>
              <a:gd name="connsiteY3" fmla="*/ 523220 h 523220"/>
              <a:gd name="connsiteX4" fmla="*/ 0 w 11627555"/>
              <a:gd name="connsiteY4" fmla="*/ 0 h 523220"/>
              <a:gd name="connsiteX0" fmla="*/ 0 w 11627555"/>
              <a:gd name="connsiteY0" fmla="*/ 11289 h 534509"/>
              <a:gd name="connsiteX1" fmla="*/ 11142133 w 11627555"/>
              <a:gd name="connsiteY1" fmla="*/ 0 h 534509"/>
              <a:gd name="connsiteX2" fmla="*/ 11627555 w 11627555"/>
              <a:gd name="connsiteY2" fmla="*/ 534509 h 534509"/>
              <a:gd name="connsiteX3" fmla="*/ 0 w 11627555"/>
              <a:gd name="connsiteY3" fmla="*/ 534509 h 534509"/>
              <a:gd name="connsiteX4" fmla="*/ 0 w 11627555"/>
              <a:gd name="connsiteY4" fmla="*/ 11289 h 534509"/>
              <a:gd name="connsiteX0" fmla="*/ 0 w 11627555"/>
              <a:gd name="connsiteY0" fmla="*/ 0 h 523220"/>
              <a:gd name="connsiteX1" fmla="*/ 11334418 w 11627555"/>
              <a:gd name="connsiteY1" fmla="*/ 244 h 523220"/>
              <a:gd name="connsiteX2" fmla="*/ 11627555 w 11627555"/>
              <a:gd name="connsiteY2" fmla="*/ 523220 h 523220"/>
              <a:gd name="connsiteX3" fmla="*/ 0 w 11627555"/>
              <a:gd name="connsiteY3" fmla="*/ 523220 h 523220"/>
              <a:gd name="connsiteX4" fmla="*/ 0 w 1162755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7555" h="523220">
                <a:moveTo>
                  <a:pt x="0" y="0"/>
                </a:moveTo>
                <a:lnTo>
                  <a:pt x="11334418" y="244"/>
                </a:lnTo>
                <a:lnTo>
                  <a:pt x="11627555" y="523220"/>
                </a:lnTo>
                <a:lnTo>
                  <a:pt x="0" y="523220"/>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a:p>
        </p:txBody>
      </p:sp>
      <p:sp>
        <p:nvSpPr>
          <p:cNvPr id="12" name="Cuadro de texto 1">
            <a:extLst>
              <a:ext uri="{FF2B5EF4-FFF2-40B4-BE49-F238E27FC236}">
                <a16:creationId xmlns:a16="http://schemas.microsoft.com/office/drawing/2014/main" id="{700F5FFD-B18A-4255-9683-D9B55330D6F6}"/>
              </a:ext>
            </a:extLst>
          </p:cNvPr>
          <p:cNvSpPr txBox="1">
            <a:spLocks noChangeArrowheads="1"/>
          </p:cNvSpPr>
          <p:nvPr/>
        </p:nvSpPr>
        <p:spPr bwMode="auto">
          <a:xfrm>
            <a:off x="6062682" y="3019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13" name="Picture 2" descr="Resultado de imagen para epseb">
            <a:extLst>
              <a:ext uri="{FF2B5EF4-FFF2-40B4-BE49-F238E27FC236}">
                <a16:creationId xmlns:a16="http://schemas.microsoft.com/office/drawing/2014/main" id="{70E56D79-357E-4DC9-9AEC-CCE33FDDC9D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890" r="77361" b="27751"/>
          <a:stretch/>
        </p:blipFill>
        <p:spPr bwMode="auto">
          <a:xfrm>
            <a:off x="11383934" y="206737"/>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14" name="Rectángulo 13">
            <a:extLst>
              <a:ext uri="{FF2B5EF4-FFF2-40B4-BE49-F238E27FC236}">
                <a16:creationId xmlns:a16="http://schemas.microsoft.com/office/drawing/2014/main" id="{04C16F53-FD9B-4A28-BEB2-3740C4CB0727}"/>
              </a:ext>
            </a:extLst>
          </p:cNvPr>
          <p:cNvSpPr/>
          <p:nvPr/>
        </p:nvSpPr>
        <p:spPr>
          <a:xfrm>
            <a:off x="737054" y="718906"/>
            <a:ext cx="11467511" cy="531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367577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A4A268E0-1959-4469-BD53-743654FFE935}"/>
              </a:ext>
            </a:extLst>
          </p:cNvPr>
          <p:cNvSpPr/>
          <p:nvPr/>
        </p:nvSpPr>
        <p:spPr>
          <a:xfrm>
            <a:off x="1007921" y="958685"/>
            <a:ext cx="10677832" cy="6247864"/>
          </a:xfrm>
          <a:prstGeom prst="rect">
            <a:avLst/>
          </a:prstGeom>
        </p:spPr>
        <p:txBody>
          <a:bodyPr wrap="square">
            <a:spAutoFit/>
          </a:bodyPr>
          <a:lstStyle/>
          <a:p>
            <a:pPr marL="342891" indent="-342891" algn="just">
              <a:buFont typeface="Arial" panose="020B0604020202020204" pitchFamily="34" charset="0"/>
              <a:buChar char="•"/>
            </a:pPr>
            <a:r>
              <a:rPr lang="es-ES" sz="2000" dirty="0"/>
              <a:t>Sanad y </a:t>
            </a:r>
            <a:r>
              <a:rPr lang="es-ES" sz="2000" dirty="0" err="1"/>
              <a:t>Saka</a:t>
            </a:r>
            <a:r>
              <a:rPr lang="es-ES" sz="2000" dirty="0"/>
              <a:t> (2001) propusieron una RNA para </a:t>
            </a:r>
            <a:r>
              <a:rPr lang="es-ES" sz="2000" b="1" dirty="0"/>
              <a:t>predecir la fuerza cortante última de las vigas de gran peralto de hormigón armado.</a:t>
            </a:r>
          </a:p>
          <a:p>
            <a:pPr algn="just"/>
            <a:endParaRPr lang="es-ES" sz="2000" b="1" dirty="0"/>
          </a:p>
          <a:p>
            <a:pPr marL="342891" indent="-342891" algn="just">
              <a:buFont typeface="Arial" panose="020B0604020202020204" pitchFamily="34" charset="0"/>
              <a:buChar char="•"/>
            </a:pPr>
            <a:r>
              <a:rPr lang="es-ES" sz="2000" b="1" dirty="0"/>
              <a:t>Estimar la capacidad de carga de las ménsulas</a:t>
            </a:r>
          </a:p>
          <a:p>
            <a:pPr marL="342891" indent="-342891" algn="just">
              <a:buFont typeface="Arial" panose="020B0604020202020204" pitchFamily="34" charset="0"/>
              <a:buChar char="•"/>
            </a:pPr>
            <a:endParaRPr lang="es-ES" sz="2000" b="1" dirty="0"/>
          </a:p>
          <a:p>
            <a:pPr marL="285744" indent="-285744" algn="just">
              <a:buFont typeface="Arial" panose="020B0604020202020204" pitchFamily="34" charset="0"/>
              <a:buChar char="•"/>
            </a:pPr>
            <a:r>
              <a:rPr lang="es-ES" sz="2000" dirty="0"/>
              <a:t>Kumar y </a:t>
            </a:r>
            <a:r>
              <a:rPr lang="es-ES" sz="2000" dirty="0" err="1"/>
              <a:t>Barai</a:t>
            </a:r>
            <a:r>
              <a:rPr lang="es-ES" sz="2000" dirty="0"/>
              <a:t> (2010) desarrollan una RNA para </a:t>
            </a:r>
            <a:r>
              <a:rPr lang="es-ES" sz="2000" b="1" dirty="0"/>
              <a:t>pronosticar el daño en este tipo de estructuras </a:t>
            </a:r>
          </a:p>
          <a:p>
            <a:pPr marL="285744" indent="-285744" algn="just">
              <a:buFont typeface="Arial" panose="020B0604020202020204" pitchFamily="34" charset="0"/>
              <a:buChar char="•"/>
            </a:pPr>
            <a:endParaRPr lang="es-ES" sz="2000" b="1" dirty="0"/>
          </a:p>
          <a:p>
            <a:pPr marL="285744" indent="-285744">
              <a:buFont typeface="Arial" panose="020B0604020202020204" pitchFamily="34" charset="0"/>
              <a:buChar char="•"/>
            </a:pPr>
            <a:r>
              <a:rPr lang="es-ES" sz="2000" b="1" dirty="0"/>
              <a:t>Estimar la elasticidad del concreto</a:t>
            </a:r>
            <a:r>
              <a:rPr lang="es-ES" sz="2000" dirty="0"/>
              <a:t> (</a:t>
            </a:r>
            <a:r>
              <a:rPr lang="es-ES" sz="2000" dirty="0" err="1"/>
              <a:t>Demir</a:t>
            </a:r>
            <a:r>
              <a:rPr lang="es-ES" sz="2000" dirty="0"/>
              <a:t>, 2008)</a:t>
            </a:r>
          </a:p>
          <a:p>
            <a:pPr marL="285744" indent="-285744">
              <a:buFont typeface="Arial" panose="020B0604020202020204" pitchFamily="34" charset="0"/>
              <a:buChar char="•"/>
            </a:pPr>
            <a:endParaRPr lang="es-ES" sz="2000" dirty="0"/>
          </a:p>
          <a:p>
            <a:pPr marL="285744" indent="-285744">
              <a:buFont typeface="Arial" panose="020B0604020202020204" pitchFamily="34" charset="0"/>
              <a:buChar char="•"/>
            </a:pPr>
            <a:r>
              <a:rPr lang="es-ES" sz="2000" b="1" dirty="0"/>
              <a:t>Estimar la capacidad de carga de las columnas </a:t>
            </a:r>
            <a:r>
              <a:rPr lang="es-ES" sz="2000" dirty="0"/>
              <a:t>(</a:t>
            </a:r>
            <a:r>
              <a:rPr lang="es-ES" sz="2000" dirty="0" err="1"/>
              <a:t>Mukherjee</a:t>
            </a:r>
            <a:r>
              <a:rPr lang="es-ES" sz="2000" dirty="0"/>
              <a:t>, A., </a:t>
            </a:r>
            <a:r>
              <a:rPr lang="es-ES" sz="2000" dirty="0" err="1"/>
              <a:t>Deshpande</a:t>
            </a:r>
            <a:r>
              <a:rPr lang="es-ES" sz="2000" dirty="0"/>
              <a:t>, J. M. &amp; </a:t>
            </a:r>
            <a:r>
              <a:rPr lang="es-ES" sz="2000" dirty="0" err="1"/>
              <a:t>Anmala</a:t>
            </a:r>
            <a:r>
              <a:rPr lang="es-ES" sz="2000" dirty="0"/>
              <a:t>, J., 1996)</a:t>
            </a:r>
          </a:p>
          <a:p>
            <a:pPr marL="285744" indent="-285744">
              <a:buFont typeface="Arial" panose="020B0604020202020204" pitchFamily="34" charset="0"/>
              <a:buChar char="•"/>
            </a:pPr>
            <a:endParaRPr lang="es-ES" sz="2000" dirty="0"/>
          </a:p>
          <a:p>
            <a:pPr marL="285744" indent="-285744">
              <a:buFont typeface="Arial" panose="020B0604020202020204" pitchFamily="34" charset="0"/>
              <a:buChar char="•"/>
            </a:pPr>
            <a:r>
              <a:rPr lang="es-ES" sz="2000" b="1" dirty="0"/>
              <a:t>Predecir la fuerza de compresión del concreto </a:t>
            </a:r>
            <a:r>
              <a:rPr lang="es-ES" sz="2000" dirty="0"/>
              <a:t>(</a:t>
            </a:r>
            <a:r>
              <a:rPr lang="es-ES" sz="2000" dirty="0" err="1"/>
              <a:t>Kewalramani</a:t>
            </a:r>
            <a:r>
              <a:rPr lang="es-ES" sz="2000" dirty="0"/>
              <a:t>, M. A. &amp; Gupta, R., 2006)</a:t>
            </a:r>
          </a:p>
          <a:p>
            <a:pPr marL="285744" indent="-285744">
              <a:buFont typeface="Arial" panose="020B0604020202020204" pitchFamily="34" charset="0"/>
              <a:buChar char="•"/>
            </a:pPr>
            <a:endParaRPr lang="es-ES" sz="2000" dirty="0"/>
          </a:p>
          <a:p>
            <a:pPr marL="285744" indent="-285744">
              <a:buFont typeface="Arial" panose="020B0604020202020204" pitchFamily="34" charset="0"/>
              <a:buChar char="•"/>
            </a:pPr>
            <a:r>
              <a:rPr lang="es-ES" sz="2000" b="1" dirty="0"/>
              <a:t>Determinar la relación velocidad-fuerza del concreto </a:t>
            </a:r>
            <a:r>
              <a:rPr lang="es-ES" sz="2000" dirty="0"/>
              <a:t>(Tang, C. W., Lin, Y. &amp; </a:t>
            </a:r>
            <a:r>
              <a:rPr lang="es-ES" sz="2000" dirty="0" err="1"/>
              <a:t>Kuo</a:t>
            </a:r>
            <a:r>
              <a:rPr lang="es-ES" sz="2000" dirty="0"/>
              <a:t>, S. F. 2007). </a:t>
            </a:r>
          </a:p>
          <a:p>
            <a:pPr marL="285744" indent="-285744">
              <a:buFont typeface="Arial" panose="020B0604020202020204" pitchFamily="34" charset="0"/>
              <a:buChar char="•"/>
            </a:pPr>
            <a:endParaRPr lang="es-ES" sz="2000" b="1" dirty="0"/>
          </a:p>
          <a:p>
            <a:pPr marL="285744" indent="-285744">
              <a:buFont typeface="Arial" panose="020B0604020202020204" pitchFamily="34" charset="0"/>
              <a:buChar char="•"/>
            </a:pPr>
            <a:r>
              <a:rPr lang="es-ES" sz="2000" b="1" dirty="0"/>
              <a:t>Valoración de inmuebles</a:t>
            </a:r>
          </a:p>
          <a:p>
            <a:pPr marL="285744" indent="-285744">
              <a:buFont typeface="Arial" panose="020B0604020202020204" pitchFamily="34" charset="0"/>
              <a:buChar char="•"/>
            </a:pPr>
            <a:endParaRPr lang="es-ES" sz="2000" b="1" dirty="0"/>
          </a:p>
          <a:p>
            <a:pPr marL="285744" indent="-285744">
              <a:buFont typeface="Arial" panose="020B0604020202020204" pitchFamily="34" charset="0"/>
              <a:buChar char="•"/>
            </a:pPr>
            <a:r>
              <a:rPr lang="es-ES" sz="2000" b="1" dirty="0"/>
              <a:t>Estimación de costes</a:t>
            </a:r>
          </a:p>
          <a:p>
            <a:pPr marL="285744" indent="-285744">
              <a:buFont typeface="Arial" panose="020B0604020202020204" pitchFamily="34" charset="0"/>
              <a:buChar char="•"/>
            </a:pPr>
            <a:endParaRPr lang="es-ES" sz="2000" b="1" dirty="0"/>
          </a:p>
        </p:txBody>
      </p:sp>
      <p:sp>
        <p:nvSpPr>
          <p:cNvPr id="10" name="Rectángulo 13">
            <a:extLst>
              <a:ext uri="{FF2B5EF4-FFF2-40B4-BE49-F238E27FC236}">
                <a16:creationId xmlns:a16="http://schemas.microsoft.com/office/drawing/2014/main" id="{8D7A621C-03D2-4077-AB2F-00D02DC66AFC}"/>
              </a:ext>
            </a:extLst>
          </p:cNvPr>
          <p:cNvSpPr/>
          <p:nvPr/>
        </p:nvSpPr>
        <p:spPr>
          <a:xfrm>
            <a:off x="806833" y="-15413"/>
            <a:ext cx="10649298" cy="671678"/>
          </a:xfrm>
          <a:custGeom>
            <a:avLst/>
            <a:gdLst>
              <a:gd name="connsiteX0" fmla="*/ 0 w 9044982"/>
              <a:gd name="connsiteY0" fmla="*/ 0 h 565293"/>
              <a:gd name="connsiteX1" fmla="*/ 9044982 w 9044982"/>
              <a:gd name="connsiteY1" fmla="*/ 0 h 565293"/>
              <a:gd name="connsiteX2" fmla="*/ 9044982 w 9044982"/>
              <a:gd name="connsiteY2" fmla="*/ 565293 h 565293"/>
              <a:gd name="connsiteX3" fmla="*/ 0 w 9044982"/>
              <a:gd name="connsiteY3" fmla="*/ 565293 h 565293"/>
              <a:gd name="connsiteX4" fmla="*/ 0 w 9044982"/>
              <a:gd name="connsiteY4" fmla="*/ 0 h 565293"/>
              <a:gd name="connsiteX0" fmla="*/ 575734 w 9044982"/>
              <a:gd name="connsiteY0" fmla="*/ 22578 h 565293"/>
              <a:gd name="connsiteX1" fmla="*/ 9044982 w 9044982"/>
              <a:gd name="connsiteY1" fmla="*/ 0 h 565293"/>
              <a:gd name="connsiteX2" fmla="*/ 9044982 w 9044982"/>
              <a:gd name="connsiteY2" fmla="*/ 565293 h 565293"/>
              <a:gd name="connsiteX3" fmla="*/ 0 w 9044982"/>
              <a:gd name="connsiteY3" fmla="*/ 565293 h 565293"/>
              <a:gd name="connsiteX4" fmla="*/ 575734 w 9044982"/>
              <a:gd name="connsiteY4" fmla="*/ 22578 h 565293"/>
              <a:gd name="connsiteX0" fmla="*/ 250817 w 9044982"/>
              <a:gd name="connsiteY0" fmla="*/ 33867 h 565293"/>
              <a:gd name="connsiteX1" fmla="*/ 9044982 w 9044982"/>
              <a:gd name="connsiteY1" fmla="*/ 0 h 565293"/>
              <a:gd name="connsiteX2" fmla="*/ 9044982 w 9044982"/>
              <a:gd name="connsiteY2" fmla="*/ 565293 h 565293"/>
              <a:gd name="connsiteX3" fmla="*/ 0 w 9044982"/>
              <a:gd name="connsiteY3" fmla="*/ 565293 h 565293"/>
              <a:gd name="connsiteX4" fmla="*/ 250817 w 9044982"/>
              <a:gd name="connsiteY4" fmla="*/ 33867 h 565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4982" h="565293">
                <a:moveTo>
                  <a:pt x="250817" y="33867"/>
                </a:moveTo>
                <a:lnTo>
                  <a:pt x="9044982" y="0"/>
                </a:lnTo>
                <a:lnTo>
                  <a:pt x="9044982" y="565293"/>
                </a:lnTo>
                <a:lnTo>
                  <a:pt x="0" y="565293"/>
                </a:lnTo>
                <a:lnTo>
                  <a:pt x="250817" y="3386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sp>
        <p:nvSpPr>
          <p:cNvPr id="11" name="Cuadro de texto 1">
            <a:extLst>
              <a:ext uri="{FF2B5EF4-FFF2-40B4-BE49-F238E27FC236}">
                <a16:creationId xmlns:a16="http://schemas.microsoft.com/office/drawing/2014/main" id="{20D20542-5E69-4DD1-A81B-6DBA3F287923}"/>
              </a:ext>
            </a:extLst>
          </p:cNvPr>
          <p:cNvSpPr txBox="1">
            <a:spLocks noChangeArrowheads="1"/>
          </p:cNvSpPr>
          <p:nvPr/>
        </p:nvSpPr>
        <p:spPr bwMode="auto">
          <a:xfrm>
            <a:off x="1090491" y="148185"/>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12" name="Picture 2" descr="Resultado de imagen para epseb">
            <a:extLst>
              <a:ext uri="{FF2B5EF4-FFF2-40B4-BE49-F238E27FC236}">
                <a16:creationId xmlns:a16="http://schemas.microsoft.com/office/drawing/2014/main" id="{E4226B2A-A139-42BE-8620-FA1685ED9C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890" r="77361" b="27751"/>
          <a:stretch/>
        </p:blipFill>
        <p:spPr bwMode="auto">
          <a:xfrm>
            <a:off x="77790" y="15200"/>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13" name="Rectángulo 12">
            <a:extLst>
              <a:ext uri="{FF2B5EF4-FFF2-40B4-BE49-F238E27FC236}">
                <a16:creationId xmlns:a16="http://schemas.microsoft.com/office/drawing/2014/main" id="{985E5084-5C2F-4DFF-BE6A-8D6F3AD8E650}"/>
              </a:ext>
            </a:extLst>
          </p:cNvPr>
          <p:cNvSpPr/>
          <p:nvPr/>
        </p:nvSpPr>
        <p:spPr>
          <a:xfrm>
            <a:off x="-3369" y="620464"/>
            <a:ext cx="114595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083925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333D7D3-7104-40EF-B89D-275EE6180DF8}"/>
              </a:ext>
            </a:extLst>
          </p:cNvPr>
          <p:cNvSpPr/>
          <p:nvPr/>
        </p:nvSpPr>
        <p:spPr>
          <a:xfrm>
            <a:off x="621455" y="3314369"/>
            <a:ext cx="10373652" cy="3477875"/>
          </a:xfrm>
          <a:prstGeom prst="rect">
            <a:avLst/>
          </a:prstGeom>
        </p:spPr>
        <p:txBody>
          <a:bodyPr wrap="square">
            <a:spAutoFit/>
          </a:bodyPr>
          <a:lstStyle/>
          <a:p>
            <a:pPr marL="285744" indent="-285744" algn="just">
              <a:buFont typeface="Arial" panose="020B0604020202020204" pitchFamily="34" charset="0"/>
              <a:buChar char="•"/>
            </a:pPr>
            <a:r>
              <a:rPr lang="es-ES" sz="2000" dirty="0" err="1"/>
              <a:t>Zarandi</a:t>
            </a:r>
            <a:r>
              <a:rPr lang="es-ES" sz="2000" dirty="0"/>
              <a:t>, </a:t>
            </a:r>
            <a:r>
              <a:rPr lang="es-ES" sz="2000" dirty="0" err="1"/>
              <a:t>Türksen</a:t>
            </a:r>
            <a:r>
              <a:rPr lang="es-ES" sz="2000" dirty="0"/>
              <a:t>, </a:t>
            </a:r>
            <a:r>
              <a:rPr lang="es-ES" sz="2000" dirty="0" err="1"/>
              <a:t>Sobhani</a:t>
            </a:r>
            <a:r>
              <a:rPr lang="es-ES" sz="2000" dirty="0"/>
              <a:t> y </a:t>
            </a:r>
            <a:r>
              <a:rPr lang="es-ES" sz="2000" dirty="0" err="1"/>
              <a:t>Ramezanianpour</a:t>
            </a:r>
            <a:r>
              <a:rPr lang="es-ES" sz="2000" dirty="0"/>
              <a:t> (2008), desarrollaron una red neuronal borrosa para </a:t>
            </a:r>
            <a:r>
              <a:rPr lang="es-ES" sz="2000" b="1" dirty="0"/>
              <a:t>predecir la fuerza de compresión del concreto.</a:t>
            </a:r>
            <a:r>
              <a:rPr lang="es-ES" sz="2000" dirty="0"/>
              <a:t> Como resultado de esa investigación se obtuvo el </a:t>
            </a:r>
            <a:r>
              <a:rPr lang="es-ES" sz="2000" b="1" dirty="0"/>
              <a:t>software FPNN-Type1</a:t>
            </a:r>
          </a:p>
          <a:p>
            <a:pPr marL="285744" indent="-285744" algn="just">
              <a:buFont typeface="Arial" panose="020B0604020202020204" pitchFamily="34" charset="0"/>
              <a:buChar char="•"/>
            </a:pPr>
            <a:r>
              <a:rPr lang="es-ES" sz="2000" dirty="0"/>
              <a:t>Cheng, </a:t>
            </a:r>
            <a:r>
              <a:rPr lang="es-ES" sz="2000" dirty="0" err="1"/>
              <a:t>Tsai</a:t>
            </a:r>
            <a:r>
              <a:rPr lang="es-ES" sz="2000" dirty="0"/>
              <a:t>, y </a:t>
            </a:r>
            <a:r>
              <a:rPr lang="es-ES" sz="2000" dirty="0" err="1"/>
              <a:t>Sudjono</a:t>
            </a:r>
            <a:r>
              <a:rPr lang="es-ES" sz="2000" dirty="0"/>
              <a:t> (2010) desarrollaron un sistema de inferencia neuronal borroso, el cual </a:t>
            </a:r>
            <a:r>
              <a:rPr lang="es-ES" sz="2000" b="1" dirty="0"/>
              <a:t>imita el proceso de la toma de decisiones para facilitar esta acción a expertos del área de la geotecnia.</a:t>
            </a:r>
          </a:p>
          <a:p>
            <a:pPr marL="285744" indent="-285744" algn="just">
              <a:buFont typeface="Arial" panose="020B0604020202020204" pitchFamily="34" charset="0"/>
              <a:buChar char="•"/>
            </a:pPr>
            <a:r>
              <a:rPr lang="es-ES" sz="2000" dirty="0"/>
              <a:t>Uno de los sistemas borrosos más importantes fue el presentado por </a:t>
            </a:r>
            <a:r>
              <a:rPr lang="es-ES" sz="2000" dirty="0" err="1"/>
              <a:t>Sobhani</a:t>
            </a:r>
            <a:r>
              <a:rPr lang="es-ES" sz="2000" dirty="0"/>
              <a:t> y </a:t>
            </a:r>
            <a:r>
              <a:rPr lang="es-ES" sz="2000" dirty="0" err="1"/>
              <a:t>Ramezanianpour</a:t>
            </a:r>
            <a:r>
              <a:rPr lang="es-ES" sz="2000" dirty="0"/>
              <a:t> (2011). El mismo </a:t>
            </a:r>
            <a:r>
              <a:rPr lang="es-ES" sz="2000" b="1" dirty="0"/>
              <a:t>estima el tiempo de vida útil de las cubiertas de los puentes de hormigón armado</a:t>
            </a:r>
            <a:r>
              <a:rPr lang="es-ES" sz="2000" dirty="0"/>
              <a:t>. </a:t>
            </a:r>
          </a:p>
          <a:p>
            <a:pPr marL="285744" indent="-285744" algn="just">
              <a:buFont typeface="Arial" panose="020B0604020202020204" pitchFamily="34" charset="0"/>
              <a:buChar char="•"/>
            </a:pPr>
            <a:r>
              <a:rPr lang="es-ES" sz="2000" dirty="0" err="1"/>
              <a:t>Bianchini</a:t>
            </a:r>
            <a:r>
              <a:rPr lang="es-ES" sz="2000" dirty="0"/>
              <a:t> y </a:t>
            </a:r>
            <a:r>
              <a:rPr lang="es-ES" sz="2000" dirty="0" err="1"/>
              <a:t>Bandini</a:t>
            </a:r>
            <a:r>
              <a:rPr lang="es-ES" sz="2000" dirty="0"/>
              <a:t> (2010) propusieron un modelo borroso para </a:t>
            </a:r>
            <a:r>
              <a:rPr lang="es-ES" sz="2000" b="1" dirty="0"/>
              <a:t>predecir el rendimiento de los pavimentos.</a:t>
            </a:r>
            <a:endParaRPr lang="es-ES" sz="2000" dirty="0"/>
          </a:p>
        </p:txBody>
      </p:sp>
      <p:sp>
        <p:nvSpPr>
          <p:cNvPr id="3" name="Rectángulo 2">
            <a:extLst>
              <a:ext uri="{FF2B5EF4-FFF2-40B4-BE49-F238E27FC236}">
                <a16:creationId xmlns:a16="http://schemas.microsoft.com/office/drawing/2014/main" id="{FDA78FE9-B0E8-4908-92A6-10684D9AF766}"/>
              </a:ext>
            </a:extLst>
          </p:cNvPr>
          <p:cNvSpPr/>
          <p:nvPr/>
        </p:nvSpPr>
        <p:spPr>
          <a:xfrm>
            <a:off x="910799" y="902029"/>
            <a:ext cx="10303771" cy="2062103"/>
          </a:xfrm>
          <a:prstGeom prst="rect">
            <a:avLst/>
          </a:prstGeom>
        </p:spPr>
        <p:txBody>
          <a:bodyPr wrap="square">
            <a:spAutoFit/>
          </a:bodyPr>
          <a:lstStyle/>
          <a:p>
            <a:r>
              <a:rPr lang="es-ES" sz="2400" b="1" dirty="0"/>
              <a:t>Sistemas borrosos</a:t>
            </a:r>
          </a:p>
          <a:p>
            <a:endParaRPr lang="es-ES" sz="2400" b="1" dirty="0"/>
          </a:p>
          <a:p>
            <a:pPr algn="just"/>
            <a:r>
              <a:rPr lang="es-ES" sz="2000" dirty="0"/>
              <a:t>La lógica difusa es un paradigma computacional que provee herramientas matemáticas para </a:t>
            </a:r>
            <a:r>
              <a:rPr lang="es-ES" sz="2000" b="1" dirty="0"/>
              <a:t>representar y manipular la información, de tal forma que se parezca a los procesos de comunicación y razonamiento humanos </a:t>
            </a:r>
            <a:r>
              <a:rPr lang="es-ES" sz="2000" dirty="0"/>
              <a:t>(</a:t>
            </a:r>
            <a:r>
              <a:rPr lang="es-ES" sz="2000" dirty="0" err="1"/>
              <a:t>Klir</a:t>
            </a:r>
            <a:r>
              <a:rPr lang="es-ES" sz="2000" dirty="0"/>
              <a:t>, G. &amp; Yuan, B., 1995). Este tipo de lógica toma dos valores aleatorios, pero contextualizados y referidos entre sí.</a:t>
            </a:r>
          </a:p>
        </p:txBody>
      </p:sp>
      <p:sp>
        <p:nvSpPr>
          <p:cNvPr id="11" name="Rectángulo 32">
            <a:extLst>
              <a:ext uri="{FF2B5EF4-FFF2-40B4-BE49-F238E27FC236}">
                <a16:creationId xmlns:a16="http://schemas.microsoft.com/office/drawing/2014/main" id="{59ABDD06-1EDB-42D7-96E0-53388F77F4D2}"/>
              </a:ext>
            </a:extLst>
          </p:cNvPr>
          <p:cNvSpPr/>
          <p:nvPr/>
        </p:nvSpPr>
        <p:spPr>
          <a:xfrm>
            <a:off x="737054" y="206737"/>
            <a:ext cx="10717891" cy="512169"/>
          </a:xfrm>
          <a:custGeom>
            <a:avLst/>
            <a:gdLst>
              <a:gd name="connsiteX0" fmla="*/ 0 w 11627555"/>
              <a:gd name="connsiteY0" fmla="*/ 0 h 523220"/>
              <a:gd name="connsiteX1" fmla="*/ 11627555 w 11627555"/>
              <a:gd name="connsiteY1" fmla="*/ 0 h 523220"/>
              <a:gd name="connsiteX2" fmla="*/ 11627555 w 11627555"/>
              <a:gd name="connsiteY2" fmla="*/ 523220 h 523220"/>
              <a:gd name="connsiteX3" fmla="*/ 0 w 11627555"/>
              <a:gd name="connsiteY3" fmla="*/ 523220 h 523220"/>
              <a:gd name="connsiteX4" fmla="*/ 0 w 11627555"/>
              <a:gd name="connsiteY4" fmla="*/ 0 h 523220"/>
              <a:gd name="connsiteX0" fmla="*/ 0 w 11627555"/>
              <a:gd name="connsiteY0" fmla="*/ 11289 h 534509"/>
              <a:gd name="connsiteX1" fmla="*/ 11142133 w 11627555"/>
              <a:gd name="connsiteY1" fmla="*/ 0 h 534509"/>
              <a:gd name="connsiteX2" fmla="*/ 11627555 w 11627555"/>
              <a:gd name="connsiteY2" fmla="*/ 534509 h 534509"/>
              <a:gd name="connsiteX3" fmla="*/ 0 w 11627555"/>
              <a:gd name="connsiteY3" fmla="*/ 534509 h 534509"/>
              <a:gd name="connsiteX4" fmla="*/ 0 w 11627555"/>
              <a:gd name="connsiteY4" fmla="*/ 11289 h 534509"/>
              <a:gd name="connsiteX0" fmla="*/ 0 w 11627555"/>
              <a:gd name="connsiteY0" fmla="*/ 0 h 523220"/>
              <a:gd name="connsiteX1" fmla="*/ 11334418 w 11627555"/>
              <a:gd name="connsiteY1" fmla="*/ 244 h 523220"/>
              <a:gd name="connsiteX2" fmla="*/ 11627555 w 11627555"/>
              <a:gd name="connsiteY2" fmla="*/ 523220 h 523220"/>
              <a:gd name="connsiteX3" fmla="*/ 0 w 11627555"/>
              <a:gd name="connsiteY3" fmla="*/ 523220 h 523220"/>
              <a:gd name="connsiteX4" fmla="*/ 0 w 1162755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7555" h="523220">
                <a:moveTo>
                  <a:pt x="0" y="0"/>
                </a:moveTo>
                <a:lnTo>
                  <a:pt x="11334418" y="244"/>
                </a:lnTo>
                <a:lnTo>
                  <a:pt x="11627555" y="523220"/>
                </a:lnTo>
                <a:lnTo>
                  <a:pt x="0" y="523220"/>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a:p>
        </p:txBody>
      </p:sp>
      <p:sp>
        <p:nvSpPr>
          <p:cNvPr id="12" name="Cuadro de texto 1">
            <a:extLst>
              <a:ext uri="{FF2B5EF4-FFF2-40B4-BE49-F238E27FC236}">
                <a16:creationId xmlns:a16="http://schemas.microsoft.com/office/drawing/2014/main" id="{028EFE3F-6A80-4129-8922-19D08D44E626}"/>
              </a:ext>
            </a:extLst>
          </p:cNvPr>
          <p:cNvSpPr txBox="1">
            <a:spLocks noChangeArrowheads="1"/>
          </p:cNvSpPr>
          <p:nvPr/>
        </p:nvSpPr>
        <p:spPr bwMode="auto">
          <a:xfrm>
            <a:off x="6062682" y="3019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13" name="Picture 2" descr="Resultado de imagen para epseb">
            <a:extLst>
              <a:ext uri="{FF2B5EF4-FFF2-40B4-BE49-F238E27FC236}">
                <a16:creationId xmlns:a16="http://schemas.microsoft.com/office/drawing/2014/main" id="{FDD7DFC3-E8EF-4BEE-898F-A60C73D959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890" r="77361" b="27751"/>
          <a:stretch/>
        </p:blipFill>
        <p:spPr bwMode="auto">
          <a:xfrm>
            <a:off x="11383934" y="206737"/>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14" name="Rectángulo 13">
            <a:extLst>
              <a:ext uri="{FF2B5EF4-FFF2-40B4-BE49-F238E27FC236}">
                <a16:creationId xmlns:a16="http://schemas.microsoft.com/office/drawing/2014/main" id="{5F38E3FF-EE7A-4508-914D-486BDA423AC6}"/>
              </a:ext>
            </a:extLst>
          </p:cNvPr>
          <p:cNvSpPr/>
          <p:nvPr/>
        </p:nvSpPr>
        <p:spPr>
          <a:xfrm>
            <a:off x="737054" y="718907"/>
            <a:ext cx="11467511" cy="531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275495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E6C1822-F4B4-41CA-ADF7-84BC153AF278}"/>
              </a:ext>
            </a:extLst>
          </p:cNvPr>
          <p:cNvSpPr/>
          <p:nvPr/>
        </p:nvSpPr>
        <p:spPr>
          <a:xfrm>
            <a:off x="962792" y="1032257"/>
            <a:ext cx="10393467" cy="2677656"/>
          </a:xfrm>
          <a:prstGeom prst="rect">
            <a:avLst/>
          </a:prstGeom>
        </p:spPr>
        <p:txBody>
          <a:bodyPr wrap="square">
            <a:spAutoFit/>
          </a:bodyPr>
          <a:lstStyle/>
          <a:p>
            <a:pPr algn="just"/>
            <a:r>
              <a:rPr lang="es-ES" sz="2400" b="1" dirty="0"/>
              <a:t>Algoritmos genéticos</a:t>
            </a:r>
          </a:p>
          <a:p>
            <a:pPr algn="just"/>
            <a:endParaRPr lang="es-ES" sz="2400" b="1" dirty="0"/>
          </a:p>
          <a:p>
            <a:pPr algn="just"/>
            <a:r>
              <a:rPr lang="es-ES" sz="2000" dirty="0"/>
              <a:t>Un algoritmo genético es un proceso recurrente y estocástico que opera con un grupo de soluciones potenciales conocida como población genética (</a:t>
            </a:r>
            <a:r>
              <a:rPr lang="es-ES" sz="2000" dirty="0" err="1"/>
              <a:t>Gestal</a:t>
            </a:r>
            <a:r>
              <a:rPr lang="es-ES" sz="2000" dirty="0"/>
              <a:t>, M.; Cancela, A.; Andrade, J. M. &amp; Gómez-Carracedo, M. P., 2006). Inicialmente esta población es generada de forma aleatoria y las soluciones van evolucionando continuamente después de etapas consecutivas de cruzamientos y mutaciones. El proceso continúa hasta que se alcanza un criterio de parada predeterminado, el cual puede ser un número máximo de iteraciones o que no haya cambios en la población.</a:t>
            </a:r>
          </a:p>
        </p:txBody>
      </p:sp>
      <p:sp>
        <p:nvSpPr>
          <p:cNvPr id="3" name="Rectángulo 2">
            <a:extLst>
              <a:ext uri="{FF2B5EF4-FFF2-40B4-BE49-F238E27FC236}">
                <a16:creationId xmlns:a16="http://schemas.microsoft.com/office/drawing/2014/main" id="{727262B2-D01E-4625-A36C-29E3B3619486}"/>
              </a:ext>
            </a:extLst>
          </p:cNvPr>
          <p:cNvSpPr/>
          <p:nvPr/>
        </p:nvSpPr>
        <p:spPr>
          <a:xfrm>
            <a:off x="962790" y="4216158"/>
            <a:ext cx="10393467" cy="1323439"/>
          </a:xfrm>
          <a:prstGeom prst="rect">
            <a:avLst/>
          </a:prstGeom>
        </p:spPr>
        <p:txBody>
          <a:bodyPr wrap="square">
            <a:spAutoFit/>
          </a:bodyPr>
          <a:lstStyle/>
          <a:p>
            <a:pPr algn="just"/>
            <a:r>
              <a:rPr lang="es-ES" sz="2000" dirty="0" err="1"/>
              <a:t>Senouci</a:t>
            </a:r>
            <a:r>
              <a:rPr lang="es-ES" sz="2000" dirty="0"/>
              <a:t> y Al-</a:t>
            </a:r>
            <a:r>
              <a:rPr lang="es-ES" sz="2000" dirty="0" err="1"/>
              <a:t>Derham</a:t>
            </a:r>
            <a:r>
              <a:rPr lang="es-ES" sz="2000" dirty="0"/>
              <a:t> (2008), presentaron un </a:t>
            </a:r>
            <a:r>
              <a:rPr lang="es-ES" sz="2000" b="1" dirty="0"/>
              <a:t>modelo de optimización basado en algoritmos genéticos para planificar de forma lineal un proyecto de construcción</a:t>
            </a:r>
            <a:r>
              <a:rPr lang="es-ES" sz="2000" dirty="0"/>
              <a:t>. Este modelo permite a los ingenieros </a:t>
            </a:r>
            <a:r>
              <a:rPr lang="es-ES" sz="2000" b="1" dirty="0"/>
              <a:t>generar y evaluar un plan de construcción óptimo o muy cerca del óptimo, con el objetivo de minimizar el tiempo y el costo del proyecto.</a:t>
            </a:r>
          </a:p>
        </p:txBody>
      </p:sp>
      <p:sp>
        <p:nvSpPr>
          <p:cNvPr id="11" name="Rectángulo 13">
            <a:extLst>
              <a:ext uri="{FF2B5EF4-FFF2-40B4-BE49-F238E27FC236}">
                <a16:creationId xmlns:a16="http://schemas.microsoft.com/office/drawing/2014/main" id="{0EF5DE7D-1A15-4104-BFFB-2C0B12EA0F57}"/>
              </a:ext>
            </a:extLst>
          </p:cNvPr>
          <p:cNvSpPr/>
          <p:nvPr/>
        </p:nvSpPr>
        <p:spPr>
          <a:xfrm>
            <a:off x="806833" y="-15413"/>
            <a:ext cx="10649298" cy="671678"/>
          </a:xfrm>
          <a:custGeom>
            <a:avLst/>
            <a:gdLst>
              <a:gd name="connsiteX0" fmla="*/ 0 w 9044982"/>
              <a:gd name="connsiteY0" fmla="*/ 0 h 565293"/>
              <a:gd name="connsiteX1" fmla="*/ 9044982 w 9044982"/>
              <a:gd name="connsiteY1" fmla="*/ 0 h 565293"/>
              <a:gd name="connsiteX2" fmla="*/ 9044982 w 9044982"/>
              <a:gd name="connsiteY2" fmla="*/ 565293 h 565293"/>
              <a:gd name="connsiteX3" fmla="*/ 0 w 9044982"/>
              <a:gd name="connsiteY3" fmla="*/ 565293 h 565293"/>
              <a:gd name="connsiteX4" fmla="*/ 0 w 9044982"/>
              <a:gd name="connsiteY4" fmla="*/ 0 h 565293"/>
              <a:gd name="connsiteX0" fmla="*/ 575734 w 9044982"/>
              <a:gd name="connsiteY0" fmla="*/ 22578 h 565293"/>
              <a:gd name="connsiteX1" fmla="*/ 9044982 w 9044982"/>
              <a:gd name="connsiteY1" fmla="*/ 0 h 565293"/>
              <a:gd name="connsiteX2" fmla="*/ 9044982 w 9044982"/>
              <a:gd name="connsiteY2" fmla="*/ 565293 h 565293"/>
              <a:gd name="connsiteX3" fmla="*/ 0 w 9044982"/>
              <a:gd name="connsiteY3" fmla="*/ 565293 h 565293"/>
              <a:gd name="connsiteX4" fmla="*/ 575734 w 9044982"/>
              <a:gd name="connsiteY4" fmla="*/ 22578 h 565293"/>
              <a:gd name="connsiteX0" fmla="*/ 250817 w 9044982"/>
              <a:gd name="connsiteY0" fmla="*/ 33867 h 565293"/>
              <a:gd name="connsiteX1" fmla="*/ 9044982 w 9044982"/>
              <a:gd name="connsiteY1" fmla="*/ 0 h 565293"/>
              <a:gd name="connsiteX2" fmla="*/ 9044982 w 9044982"/>
              <a:gd name="connsiteY2" fmla="*/ 565293 h 565293"/>
              <a:gd name="connsiteX3" fmla="*/ 0 w 9044982"/>
              <a:gd name="connsiteY3" fmla="*/ 565293 h 565293"/>
              <a:gd name="connsiteX4" fmla="*/ 250817 w 9044982"/>
              <a:gd name="connsiteY4" fmla="*/ 33867 h 565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4982" h="565293">
                <a:moveTo>
                  <a:pt x="250817" y="33867"/>
                </a:moveTo>
                <a:lnTo>
                  <a:pt x="9044982" y="0"/>
                </a:lnTo>
                <a:lnTo>
                  <a:pt x="9044982" y="565293"/>
                </a:lnTo>
                <a:lnTo>
                  <a:pt x="0" y="565293"/>
                </a:lnTo>
                <a:lnTo>
                  <a:pt x="250817" y="3386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sp>
        <p:nvSpPr>
          <p:cNvPr id="12" name="Cuadro de texto 1">
            <a:extLst>
              <a:ext uri="{FF2B5EF4-FFF2-40B4-BE49-F238E27FC236}">
                <a16:creationId xmlns:a16="http://schemas.microsoft.com/office/drawing/2014/main" id="{558E69B5-A532-444B-92B8-726B4F899260}"/>
              </a:ext>
            </a:extLst>
          </p:cNvPr>
          <p:cNvSpPr txBox="1">
            <a:spLocks noChangeArrowheads="1"/>
          </p:cNvSpPr>
          <p:nvPr/>
        </p:nvSpPr>
        <p:spPr bwMode="auto">
          <a:xfrm>
            <a:off x="1090491" y="148185"/>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13" name="Picture 2" descr="Resultado de imagen para epseb">
            <a:extLst>
              <a:ext uri="{FF2B5EF4-FFF2-40B4-BE49-F238E27FC236}">
                <a16:creationId xmlns:a16="http://schemas.microsoft.com/office/drawing/2014/main" id="{7273A0FA-C3D5-4B3B-A164-E2EC012DFA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890" r="77361" b="27751"/>
          <a:stretch/>
        </p:blipFill>
        <p:spPr bwMode="auto">
          <a:xfrm>
            <a:off x="77790" y="15200"/>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21" name="Rectángulo 20">
            <a:extLst>
              <a:ext uri="{FF2B5EF4-FFF2-40B4-BE49-F238E27FC236}">
                <a16:creationId xmlns:a16="http://schemas.microsoft.com/office/drawing/2014/main" id="{23D4B9BE-48AA-4991-A5B9-9D1C8F84A6C5}"/>
              </a:ext>
            </a:extLst>
          </p:cNvPr>
          <p:cNvSpPr/>
          <p:nvPr/>
        </p:nvSpPr>
        <p:spPr>
          <a:xfrm>
            <a:off x="-3369" y="620464"/>
            <a:ext cx="114595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193160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uadro de texto 1"/>
          <p:cNvSpPr txBox="1">
            <a:spLocks noChangeArrowheads="1"/>
          </p:cNvSpPr>
          <p:nvPr/>
        </p:nvSpPr>
        <p:spPr bwMode="auto">
          <a:xfrm>
            <a:off x="6643533" y="309426"/>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sp>
        <p:nvSpPr>
          <p:cNvPr id="11" name="Rectángulo 10">
            <a:extLst>
              <a:ext uri="{FF2B5EF4-FFF2-40B4-BE49-F238E27FC236}">
                <a16:creationId xmlns:a16="http://schemas.microsoft.com/office/drawing/2014/main" id="{CB135530-8C90-435F-93CF-25C1CDC0D8F3}"/>
              </a:ext>
            </a:extLst>
          </p:cNvPr>
          <p:cNvSpPr/>
          <p:nvPr/>
        </p:nvSpPr>
        <p:spPr>
          <a:xfrm>
            <a:off x="988141" y="1636221"/>
            <a:ext cx="9365227" cy="2554545"/>
          </a:xfrm>
          <a:prstGeom prst="rect">
            <a:avLst/>
          </a:prstGeom>
        </p:spPr>
        <p:txBody>
          <a:bodyPr wrap="square">
            <a:spAutoFit/>
          </a:bodyPr>
          <a:lstStyle/>
          <a:p>
            <a:pPr marL="342891" indent="-342891" algn="just">
              <a:buFont typeface="Arial" panose="020B0604020202020204" pitchFamily="34" charset="0"/>
              <a:buChar char="•"/>
            </a:pPr>
            <a:r>
              <a:rPr lang="es-ES" sz="2000" dirty="0"/>
              <a:t>Li y Love (1998) presentaron un sistema basado en algoritmos genéticos que </a:t>
            </a:r>
            <a:r>
              <a:rPr lang="es-ES" sz="2000" b="1" dirty="0"/>
              <a:t>permitió determinar la ubicación de almacenes, talleres, oficinas y baños en la obra,</a:t>
            </a:r>
            <a:r>
              <a:rPr lang="es-ES" sz="2000" dirty="0"/>
              <a:t> el cual tuvo un importante impacto en el ahorro de los costos del proyecto.</a:t>
            </a:r>
          </a:p>
          <a:p>
            <a:pPr marL="342891" indent="-342891" algn="just">
              <a:buFont typeface="Arial" panose="020B0604020202020204" pitchFamily="34" charset="0"/>
              <a:buChar char="•"/>
            </a:pPr>
            <a:endParaRPr lang="es-ES" sz="2000" dirty="0"/>
          </a:p>
          <a:p>
            <a:pPr marL="342891" indent="-342891" algn="just">
              <a:buFont typeface="Arial" panose="020B0604020202020204" pitchFamily="34" charset="0"/>
              <a:buChar char="•"/>
            </a:pPr>
            <a:r>
              <a:rPr lang="es-ES" sz="2000" dirty="0" err="1"/>
              <a:t>Rabuñal</a:t>
            </a:r>
            <a:r>
              <a:rPr lang="es-ES" sz="2000" dirty="0"/>
              <a:t>, Puertas, Suarez y Rivero (2007) desarrollaron un algoritmo genético para </a:t>
            </a:r>
            <a:r>
              <a:rPr lang="es-ES" sz="2000" b="1" dirty="0"/>
              <a:t>predecir el comportamiento de la lluvia en un asentamiento urbano. </a:t>
            </a:r>
            <a:r>
              <a:rPr lang="es-ES" sz="2000" dirty="0"/>
              <a:t>La novedad del método propuesto consiste en la unión de dos técnicas de Inteligencia Artificial: </a:t>
            </a:r>
            <a:r>
              <a:rPr lang="es-ES" sz="2000" b="1" dirty="0"/>
              <a:t>los algoritmos genéticos y las RNA.</a:t>
            </a:r>
          </a:p>
        </p:txBody>
      </p:sp>
      <p:sp>
        <p:nvSpPr>
          <p:cNvPr id="10" name="Rectángulo 32">
            <a:extLst>
              <a:ext uri="{FF2B5EF4-FFF2-40B4-BE49-F238E27FC236}">
                <a16:creationId xmlns:a16="http://schemas.microsoft.com/office/drawing/2014/main" id="{8BC7DDF0-DFEF-4E3F-8C10-9B5EEDD19BB2}"/>
              </a:ext>
            </a:extLst>
          </p:cNvPr>
          <p:cNvSpPr/>
          <p:nvPr/>
        </p:nvSpPr>
        <p:spPr>
          <a:xfrm>
            <a:off x="737054" y="206737"/>
            <a:ext cx="10717891" cy="512169"/>
          </a:xfrm>
          <a:custGeom>
            <a:avLst/>
            <a:gdLst>
              <a:gd name="connsiteX0" fmla="*/ 0 w 11627555"/>
              <a:gd name="connsiteY0" fmla="*/ 0 h 523220"/>
              <a:gd name="connsiteX1" fmla="*/ 11627555 w 11627555"/>
              <a:gd name="connsiteY1" fmla="*/ 0 h 523220"/>
              <a:gd name="connsiteX2" fmla="*/ 11627555 w 11627555"/>
              <a:gd name="connsiteY2" fmla="*/ 523220 h 523220"/>
              <a:gd name="connsiteX3" fmla="*/ 0 w 11627555"/>
              <a:gd name="connsiteY3" fmla="*/ 523220 h 523220"/>
              <a:gd name="connsiteX4" fmla="*/ 0 w 11627555"/>
              <a:gd name="connsiteY4" fmla="*/ 0 h 523220"/>
              <a:gd name="connsiteX0" fmla="*/ 0 w 11627555"/>
              <a:gd name="connsiteY0" fmla="*/ 11289 h 534509"/>
              <a:gd name="connsiteX1" fmla="*/ 11142133 w 11627555"/>
              <a:gd name="connsiteY1" fmla="*/ 0 h 534509"/>
              <a:gd name="connsiteX2" fmla="*/ 11627555 w 11627555"/>
              <a:gd name="connsiteY2" fmla="*/ 534509 h 534509"/>
              <a:gd name="connsiteX3" fmla="*/ 0 w 11627555"/>
              <a:gd name="connsiteY3" fmla="*/ 534509 h 534509"/>
              <a:gd name="connsiteX4" fmla="*/ 0 w 11627555"/>
              <a:gd name="connsiteY4" fmla="*/ 11289 h 534509"/>
              <a:gd name="connsiteX0" fmla="*/ 0 w 11627555"/>
              <a:gd name="connsiteY0" fmla="*/ 0 h 523220"/>
              <a:gd name="connsiteX1" fmla="*/ 11334418 w 11627555"/>
              <a:gd name="connsiteY1" fmla="*/ 244 h 523220"/>
              <a:gd name="connsiteX2" fmla="*/ 11627555 w 11627555"/>
              <a:gd name="connsiteY2" fmla="*/ 523220 h 523220"/>
              <a:gd name="connsiteX3" fmla="*/ 0 w 11627555"/>
              <a:gd name="connsiteY3" fmla="*/ 523220 h 523220"/>
              <a:gd name="connsiteX4" fmla="*/ 0 w 1162755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7555" h="523220">
                <a:moveTo>
                  <a:pt x="0" y="0"/>
                </a:moveTo>
                <a:lnTo>
                  <a:pt x="11334418" y="244"/>
                </a:lnTo>
                <a:lnTo>
                  <a:pt x="11627555" y="523220"/>
                </a:lnTo>
                <a:lnTo>
                  <a:pt x="0" y="523220"/>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a:p>
        </p:txBody>
      </p:sp>
      <p:sp>
        <p:nvSpPr>
          <p:cNvPr id="12" name="Cuadro de texto 1">
            <a:extLst>
              <a:ext uri="{FF2B5EF4-FFF2-40B4-BE49-F238E27FC236}">
                <a16:creationId xmlns:a16="http://schemas.microsoft.com/office/drawing/2014/main" id="{391DDDB5-BCB8-4F73-81AF-749CF2244B47}"/>
              </a:ext>
            </a:extLst>
          </p:cNvPr>
          <p:cNvSpPr txBox="1">
            <a:spLocks noChangeArrowheads="1"/>
          </p:cNvSpPr>
          <p:nvPr/>
        </p:nvSpPr>
        <p:spPr bwMode="auto">
          <a:xfrm>
            <a:off x="6062682" y="3019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13" name="Picture 2" descr="Resultado de imagen para epseb">
            <a:extLst>
              <a:ext uri="{FF2B5EF4-FFF2-40B4-BE49-F238E27FC236}">
                <a16:creationId xmlns:a16="http://schemas.microsoft.com/office/drawing/2014/main" id="{46A25991-AD48-4E2A-8E45-08A9109DB5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890" r="77361" b="27751"/>
          <a:stretch/>
        </p:blipFill>
        <p:spPr bwMode="auto">
          <a:xfrm>
            <a:off x="11383934" y="206737"/>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14" name="Rectángulo 13">
            <a:extLst>
              <a:ext uri="{FF2B5EF4-FFF2-40B4-BE49-F238E27FC236}">
                <a16:creationId xmlns:a16="http://schemas.microsoft.com/office/drawing/2014/main" id="{9338E2F4-C5D0-4ED9-BB71-637EDE49A6F7}"/>
              </a:ext>
            </a:extLst>
          </p:cNvPr>
          <p:cNvSpPr/>
          <p:nvPr/>
        </p:nvSpPr>
        <p:spPr>
          <a:xfrm>
            <a:off x="737054" y="726311"/>
            <a:ext cx="11467511"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530688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Las 10 grandes innovaciones que cambiarán nuestras ciudades - YouTube">
            <a:extLst>
              <a:ext uri="{FF2B5EF4-FFF2-40B4-BE49-F238E27FC236}">
                <a16:creationId xmlns:a16="http://schemas.microsoft.com/office/drawing/2014/main" id="{5CA5EAC5-A25E-46BF-B6ED-084717824E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818341"/>
            <a:ext cx="9681536" cy="5445864"/>
          </a:xfrm>
          <a:prstGeom prst="rect">
            <a:avLst/>
          </a:prstGeom>
          <a:noFill/>
          <a:ln w="57150">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
        <p:nvSpPr>
          <p:cNvPr id="53" name="CuadroTexto 52">
            <a:extLst>
              <a:ext uri="{FF2B5EF4-FFF2-40B4-BE49-F238E27FC236}">
                <a16:creationId xmlns:a16="http://schemas.microsoft.com/office/drawing/2014/main" id="{58F827B5-3CF9-4120-81F5-A31D6421CB90}"/>
              </a:ext>
            </a:extLst>
          </p:cNvPr>
          <p:cNvSpPr txBox="1"/>
          <p:nvPr/>
        </p:nvSpPr>
        <p:spPr>
          <a:xfrm>
            <a:off x="9451029" y="633561"/>
            <a:ext cx="992260" cy="2020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algn="r" defTabSz="1219126" hangingPunct="0"/>
            <a:r>
              <a:rPr lang="es-ES" sz="844" dirty="0">
                <a:solidFill>
                  <a:schemeClr val="bg1"/>
                </a:solidFill>
                <a:latin typeface="+mj-lt"/>
                <a:ea typeface="+mj-ea"/>
                <a:cs typeface="+mj-cs"/>
                <a:sym typeface="Helvetica Neue"/>
              </a:rPr>
              <a:t>[</a:t>
            </a:r>
            <a:r>
              <a:rPr lang="es-ES" sz="773" dirty="0">
                <a:solidFill>
                  <a:schemeClr val="bg1"/>
                </a:solidFill>
                <a:latin typeface="+mj-lt"/>
                <a:ea typeface="+mj-ea"/>
                <a:cs typeface="+mj-cs"/>
                <a:sym typeface="Helvetica Neue"/>
              </a:rPr>
              <a:t>campo 01_tecnología</a:t>
            </a:r>
            <a:r>
              <a:rPr lang="es-ES" sz="844" dirty="0">
                <a:solidFill>
                  <a:schemeClr val="bg1"/>
                </a:solidFill>
                <a:latin typeface="+mj-lt"/>
                <a:ea typeface="+mj-ea"/>
                <a:cs typeface="+mj-cs"/>
                <a:sym typeface="Helvetica Neue"/>
              </a:rPr>
              <a:t>]</a:t>
            </a:r>
          </a:p>
        </p:txBody>
      </p:sp>
      <p:cxnSp>
        <p:nvCxnSpPr>
          <p:cNvPr id="79" name="Conector recto 78">
            <a:extLst>
              <a:ext uri="{FF2B5EF4-FFF2-40B4-BE49-F238E27FC236}">
                <a16:creationId xmlns:a16="http://schemas.microsoft.com/office/drawing/2014/main" id="{D8402275-4ECD-4783-82C3-B708F78351C7}"/>
              </a:ext>
            </a:extLst>
          </p:cNvPr>
          <p:cNvCxnSpPr>
            <a:cxnSpLocks/>
          </p:cNvCxnSpPr>
          <p:nvPr/>
        </p:nvCxnSpPr>
        <p:spPr>
          <a:xfrm>
            <a:off x="5508498" y="286723"/>
            <a:ext cx="0" cy="506250"/>
          </a:xfrm>
          <a:prstGeom prst="line">
            <a:avLst/>
          </a:prstGeom>
          <a:noFill/>
          <a:ln w="12700" cap="flat">
            <a:solidFill>
              <a:schemeClr val="bg1"/>
            </a:solidFill>
            <a:prstDash val="solid"/>
            <a:round/>
          </a:ln>
          <a:effectLst/>
          <a:sp3d/>
        </p:spPr>
        <p:style>
          <a:lnRef idx="0">
            <a:scrgbClr r="0" g="0" b="0"/>
          </a:lnRef>
          <a:fillRef idx="0">
            <a:scrgbClr r="0" g="0" b="0"/>
          </a:fillRef>
          <a:effectRef idx="0">
            <a:scrgbClr r="0" g="0" b="0"/>
          </a:effectRef>
          <a:fontRef idx="none"/>
        </p:style>
      </p:cxnSp>
      <p:sp>
        <p:nvSpPr>
          <p:cNvPr id="80" name="CuadroTexto 79">
            <a:extLst>
              <a:ext uri="{FF2B5EF4-FFF2-40B4-BE49-F238E27FC236}">
                <a16:creationId xmlns:a16="http://schemas.microsoft.com/office/drawing/2014/main" id="{25E3EFA8-4683-40F7-A0DF-34A0125ECF7A}"/>
              </a:ext>
            </a:extLst>
          </p:cNvPr>
          <p:cNvSpPr txBox="1"/>
          <p:nvPr/>
        </p:nvSpPr>
        <p:spPr>
          <a:xfrm>
            <a:off x="5567440" y="279620"/>
            <a:ext cx="3847500" cy="5143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s-ES" sz="914" b="1" dirty="0">
                <a:solidFill>
                  <a:schemeClr val="bg1"/>
                </a:solidFill>
                <a:latin typeface="Yu Gothic UI Light" panose="020B0300000000000000" pitchFamily="34" charset="-128"/>
                <a:ea typeface="Yu Gothic UI Light" panose="020B0300000000000000" pitchFamily="34" charset="-128"/>
              </a:rPr>
              <a:t>ArchiTech: Espacio digital y arquitectura programable. </a:t>
            </a:r>
            <a:r>
              <a:rPr lang="es-ES" sz="914" i="1" dirty="0">
                <a:solidFill>
                  <a:schemeClr val="bg1"/>
                </a:solidFill>
                <a:latin typeface="Yu Gothic UI Light" panose="020B0300000000000000" pitchFamily="34" charset="-128"/>
                <a:ea typeface="Yu Gothic UI Light" panose="020B0300000000000000" pitchFamily="34" charset="-128"/>
              </a:rPr>
              <a:t>El impacto y posibilidades de la aplicación de la Inteligencia Artificial y el Big Data al proyecto arquitectónico. </a:t>
            </a:r>
          </a:p>
        </p:txBody>
      </p:sp>
      <p:sp>
        <p:nvSpPr>
          <p:cNvPr id="81" name="CuadroTexto 80">
            <a:extLst>
              <a:ext uri="{FF2B5EF4-FFF2-40B4-BE49-F238E27FC236}">
                <a16:creationId xmlns:a16="http://schemas.microsoft.com/office/drawing/2014/main" id="{6A0621B8-5D2B-4F6E-810B-A1F88D5F3922}"/>
              </a:ext>
            </a:extLst>
          </p:cNvPr>
          <p:cNvSpPr txBox="1"/>
          <p:nvPr/>
        </p:nvSpPr>
        <p:spPr>
          <a:xfrm>
            <a:off x="2852144" y="296366"/>
            <a:ext cx="2577630" cy="495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defTabSz="1219126" hangingPunct="0">
              <a:lnSpc>
                <a:spcPts val="1055"/>
              </a:lnSpc>
            </a:pPr>
            <a:r>
              <a:rPr lang="es-ES" sz="984" kern="0" dirty="0">
                <a:solidFill>
                  <a:schemeClr val="bg1"/>
                </a:solidFill>
                <a:latin typeface="Helvetica Neue"/>
                <a:sym typeface="Helvetica Neue"/>
              </a:rPr>
              <a:t>Fanny Esther Berigüete Alcántara, MSc. </a:t>
            </a:r>
          </a:p>
          <a:p>
            <a:pPr defTabSz="1219126" hangingPunct="0">
              <a:lnSpc>
                <a:spcPts val="1055"/>
              </a:lnSpc>
              <a:defRPr/>
            </a:pPr>
            <a:r>
              <a:rPr lang="es-ES" sz="773" i="1" kern="0" dirty="0" err="1">
                <a:solidFill>
                  <a:schemeClr val="bg1"/>
                </a:solidFill>
                <a:latin typeface="Helvetica Neue"/>
                <a:ea typeface="+mj-ea"/>
                <a:cs typeface="+mj-cs"/>
                <a:sym typeface="Helvetica Neue"/>
              </a:rPr>
              <a:t>Fro</a:t>
            </a:r>
            <a:r>
              <a:rPr lang="es-ES" sz="773" i="1" kern="0" dirty="0">
                <a:solidFill>
                  <a:schemeClr val="bg1"/>
                </a:solidFill>
                <a:latin typeface="Helvetica Neue"/>
                <a:ea typeface="+mj-ea"/>
                <a:cs typeface="+mj-cs"/>
                <a:sym typeface="Helvetica Neue"/>
              </a:rPr>
              <a:t> de la Arquitectura Iberoamericana (ARQUIBERAM) </a:t>
            </a:r>
          </a:p>
          <a:p>
            <a:pPr defTabSz="1219126" hangingPunct="0">
              <a:lnSpc>
                <a:spcPts val="1055"/>
              </a:lnSpc>
              <a:defRPr/>
            </a:pPr>
            <a:r>
              <a:rPr lang="es-ES" sz="773" i="1" kern="0" dirty="0">
                <a:solidFill>
                  <a:schemeClr val="bg1"/>
                </a:solidFill>
                <a:latin typeface="Helvetica Neue"/>
                <a:sym typeface="Helvetica Neue"/>
              </a:rPr>
              <a:t>Universitat Politècnica de Catalunya (UPC)</a:t>
            </a:r>
            <a:endParaRPr lang="es-ES" sz="773" i="1" kern="0" dirty="0">
              <a:solidFill>
                <a:schemeClr val="bg1"/>
              </a:solidFill>
              <a:latin typeface="Helvetica Neue"/>
              <a:ea typeface="+mj-ea"/>
              <a:cs typeface="+mj-cs"/>
              <a:sym typeface="Helvetica Neue"/>
            </a:endParaRPr>
          </a:p>
        </p:txBody>
      </p:sp>
      <p:sp>
        <p:nvSpPr>
          <p:cNvPr id="36" name="Rectángulo 35">
            <a:extLst>
              <a:ext uri="{FF2B5EF4-FFF2-40B4-BE49-F238E27FC236}">
                <a16:creationId xmlns:a16="http://schemas.microsoft.com/office/drawing/2014/main" id="{971AF2D0-FF60-4AA8-8C6A-588F8C4E37EB}"/>
              </a:ext>
            </a:extLst>
          </p:cNvPr>
          <p:cNvSpPr/>
          <p:nvPr/>
        </p:nvSpPr>
        <p:spPr>
          <a:xfrm>
            <a:off x="6408005" y="6388628"/>
            <a:ext cx="4797532" cy="233013"/>
          </a:xfrm>
          <a:prstGeom prst="rect">
            <a:avLst/>
          </a:prstGeom>
        </p:spPr>
        <p:txBody>
          <a:bodyPr wrap="square">
            <a:spAutoFit/>
          </a:bodyPr>
          <a:lstStyle/>
          <a:p>
            <a:pPr algn="l"/>
            <a:r>
              <a:rPr lang="es-ES" sz="914" i="1" dirty="0">
                <a:solidFill>
                  <a:schemeClr val="tx1">
                    <a:lumMod val="50000"/>
                  </a:schemeClr>
                </a:solidFill>
                <a:latin typeface="Yu Gothic UI Light" panose="020B0300000000000000" pitchFamily="34" charset="-128"/>
                <a:ea typeface="Yu Gothic UI Light" panose="020B0300000000000000" pitchFamily="34" charset="-128"/>
              </a:rPr>
              <a:t>10 innovaciones para las ciudades del futuro, </a:t>
            </a:r>
            <a:r>
              <a:rPr lang="es-ES" sz="914" b="1" i="1" dirty="0">
                <a:solidFill>
                  <a:schemeClr val="tx1">
                    <a:lumMod val="50000"/>
                  </a:schemeClr>
                </a:solidFill>
                <a:latin typeface="Yu Gothic UI Light" panose="020B0300000000000000" pitchFamily="34" charset="-128"/>
                <a:ea typeface="Yu Gothic UI Light" panose="020B0300000000000000" pitchFamily="34" charset="-128"/>
              </a:rPr>
              <a:t>Carlos Ratti, </a:t>
            </a:r>
            <a:r>
              <a:rPr lang="es-ES" sz="914" i="1" dirty="0">
                <a:solidFill>
                  <a:schemeClr val="tx1">
                    <a:lumMod val="50000"/>
                  </a:schemeClr>
                </a:solidFill>
                <a:latin typeface="Yu Gothic UI Light" panose="020B0300000000000000" pitchFamily="34" charset="-128"/>
                <a:ea typeface="Yu Gothic UI Light" panose="020B0300000000000000" pitchFamily="34" charset="-128"/>
              </a:rPr>
              <a:t>director del MIT Senseable City Lab </a:t>
            </a:r>
          </a:p>
        </p:txBody>
      </p:sp>
      <p:pic>
        <p:nvPicPr>
          <p:cNvPr id="6" name="Imagen 5">
            <a:extLst>
              <a:ext uri="{FF2B5EF4-FFF2-40B4-BE49-F238E27FC236}">
                <a16:creationId xmlns:a16="http://schemas.microsoft.com/office/drawing/2014/main" id="{DEC0A670-FF5F-4F89-A04E-5D74544B2DDC}"/>
              </a:ext>
            </a:extLst>
          </p:cNvPr>
          <p:cNvPicPr>
            <a:picLocks noChangeAspect="1"/>
          </p:cNvPicPr>
          <p:nvPr/>
        </p:nvPicPr>
        <p:blipFill>
          <a:blip r:embed="rId4"/>
          <a:stretch>
            <a:fillRect/>
          </a:stretch>
        </p:blipFill>
        <p:spPr>
          <a:xfrm>
            <a:off x="1535541" y="788354"/>
            <a:ext cx="2686500" cy="4310909"/>
          </a:xfrm>
          <a:prstGeom prst="rect">
            <a:avLst/>
          </a:prstGeom>
        </p:spPr>
      </p:pic>
      <p:sp>
        <p:nvSpPr>
          <p:cNvPr id="8" name="Elipse 7">
            <a:extLst>
              <a:ext uri="{FF2B5EF4-FFF2-40B4-BE49-F238E27FC236}">
                <a16:creationId xmlns:a16="http://schemas.microsoft.com/office/drawing/2014/main" id="{4611520F-08FB-4B02-AB98-FCBB653C8B08}"/>
              </a:ext>
            </a:extLst>
          </p:cNvPr>
          <p:cNvSpPr/>
          <p:nvPr/>
        </p:nvSpPr>
        <p:spPr>
          <a:xfrm>
            <a:off x="9121422" y="1824226"/>
            <a:ext cx="587022" cy="625463"/>
          </a:xfrm>
          <a:prstGeom prst="ellipse">
            <a:avLst/>
          </a:prstGeom>
          <a:noFill/>
          <a:ln w="57150">
            <a:solidFill>
              <a:schemeClr val="accent1"/>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dirty="0">
              <a:solidFill>
                <a:srgbClr val="5E5E5E"/>
              </a:solidFill>
              <a:latin typeface="+mj-lt"/>
              <a:ea typeface="+mj-ea"/>
              <a:cs typeface="+mj-cs"/>
              <a:sym typeface="Helvetica Neue"/>
            </a:endParaRPr>
          </a:p>
        </p:txBody>
      </p:sp>
      <p:pic>
        <p:nvPicPr>
          <p:cNvPr id="2" name="Imagen 1">
            <a:hlinkClick r:id="rId5"/>
            <a:extLst>
              <a:ext uri="{FF2B5EF4-FFF2-40B4-BE49-F238E27FC236}">
                <a16:creationId xmlns:a16="http://schemas.microsoft.com/office/drawing/2014/main" id="{2C5B308B-C14B-4DDA-A9CB-609FAC0D7B18}"/>
              </a:ext>
            </a:extLst>
          </p:cNvPr>
          <p:cNvPicPr>
            <a:picLocks noChangeAspect="1"/>
          </p:cNvPicPr>
          <p:nvPr/>
        </p:nvPicPr>
        <p:blipFill>
          <a:blip r:embed="rId6"/>
          <a:stretch>
            <a:fillRect/>
          </a:stretch>
        </p:blipFill>
        <p:spPr>
          <a:xfrm>
            <a:off x="4258129" y="816042"/>
            <a:ext cx="1312429" cy="1261627"/>
          </a:xfrm>
          <a:prstGeom prst="rect">
            <a:avLst/>
          </a:prstGeom>
        </p:spPr>
      </p:pic>
      <p:sp>
        <p:nvSpPr>
          <p:cNvPr id="45" name="Rectángulo 13">
            <a:extLst>
              <a:ext uri="{FF2B5EF4-FFF2-40B4-BE49-F238E27FC236}">
                <a16:creationId xmlns:a16="http://schemas.microsoft.com/office/drawing/2014/main" id="{CDF02DC7-B69F-49BC-B6A7-1CCCB0FFAA02}"/>
              </a:ext>
            </a:extLst>
          </p:cNvPr>
          <p:cNvSpPr/>
          <p:nvPr/>
        </p:nvSpPr>
        <p:spPr>
          <a:xfrm>
            <a:off x="806833" y="-15413"/>
            <a:ext cx="10649298" cy="671678"/>
          </a:xfrm>
          <a:custGeom>
            <a:avLst/>
            <a:gdLst>
              <a:gd name="connsiteX0" fmla="*/ 0 w 9044982"/>
              <a:gd name="connsiteY0" fmla="*/ 0 h 565293"/>
              <a:gd name="connsiteX1" fmla="*/ 9044982 w 9044982"/>
              <a:gd name="connsiteY1" fmla="*/ 0 h 565293"/>
              <a:gd name="connsiteX2" fmla="*/ 9044982 w 9044982"/>
              <a:gd name="connsiteY2" fmla="*/ 565293 h 565293"/>
              <a:gd name="connsiteX3" fmla="*/ 0 w 9044982"/>
              <a:gd name="connsiteY3" fmla="*/ 565293 h 565293"/>
              <a:gd name="connsiteX4" fmla="*/ 0 w 9044982"/>
              <a:gd name="connsiteY4" fmla="*/ 0 h 565293"/>
              <a:gd name="connsiteX0" fmla="*/ 575734 w 9044982"/>
              <a:gd name="connsiteY0" fmla="*/ 22578 h 565293"/>
              <a:gd name="connsiteX1" fmla="*/ 9044982 w 9044982"/>
              <a:gd name="connsiteY1" fmla="*/ 0 h 565293"/>
              <a:gd name="connsiteX2" fmla="*/ 9044982 w 9044982"/>
              <a:gd name="connsiteY2" fmla="*/ 565293 h 565293"/>
              <a:gd name="connsiteX3" fmla="*/ 0 w 9044982"/>
              <a:gd name="connsiteY3" fmla="*/ 565293 h 565293"/>
              <a:gd name="connsiteX4" fmla="*/ 575734 w 9044982"/>
              <a:gd name="connsiteY4" fmla="*/ 22578 h 565293"/>
              <a:gd name="connsiteX0" fmla="*/ 250817 w 9044982"/>
              <a:gd name="connsiteY0" fmla="*/ 33867 h 565293"/>
              <a:gd name="connsiteX1" fmla="*/ 9044982 w 9044982"/>
              <a:gd name="connsiteY1" fmla="*/ 0 h 565293"/>
              <a:gd name="connsiteX2" fmla="*/ 9044982 w 9044982"/>
              <a:gd name="connsiteY2" fmla="*/ 565293 h 565293"/>
              <a:gd name="connsiteX3" fmla="*/ 0 w 9044982"/>
              <a:gd name="connsiteY3" fmla="*/ 565293 h 565293"/>
              <a:gd name="connsiteX4" fmla="*/ 250817 w 9044982"/>
              <a:gd name="connsiteY4" fmla="*/ 33867 h 565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4982" h="565293">
                <a:moveTo>
                  <a:pt x="250817" y="33867"/>
                </a:moveTo>
                <a:lnTo>
                  <a:pt x="9044982" y="0"/>
                </a:lnTo>
                <a:lnTo>
                  <a:pt x="9044982" y="565293"/>
                </a:lnTo>
                <a:lnTo>
                  <a:pt x="0" y="565293"/>
                </a:lnTo>
                <a:lnTo>
                  <a:pt x="250817" y="3386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sp>
        <p:nvSpPr>
          <p:cNvPr id="46" name="Cuadro de texto 1">
            <a:extLst>
              <a:ext uri="{FF2B5EF4-FFF2-40B4-BE49-F238E27FC236}">
                <a16:creationId xmlns:a16="http://schemas.microsoft.com/office/drawing/2014/main" id="{0A351022-D0FC-45C3-84A2-BDFF0A23A14E}"/>
              </a:ext>
            </a:extLst>
          </p:cNvPr>
          <p:cNvSpPr txBox="1">
            <a:spLocks noChangeArrowheads="1"/>
          </p:cNvSpPr>
          <p:nvPr/>
        </p:nvSpPr>
        <p:spPr bwMode="auto">
          <a:xfrm>
            <a:off x="1090491" y="148185"/>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68" name="Picture 2" descr="Resultado de imagen para epseb">
            <a:extLst>
              <a:ext uri="{FF2B5EF4-FFF2-40B4-BE49-F238E27FC236}">
                <a16:creationId xmlns:a16="http://schemas.microsoft.com/office/drawing/2014/main" id="{9D93C279-A78A-4D82-9C42-D1BFC268693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6890" r="77361" b="27751"/>
          <a:stretch/>
        </p:blipFill>
        <p:spPr bwMode="auto">
          <a:xfrm>
            <a:off x="77790" y="15200"/>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82" name="Rectángulo 81">
            <a:extLst>
              <a:ext uri="{FF2B5EF4-FFF2-40B4-BE49-F238E27FC236}">
                <a16:creationId xmlns:a16="http://schemas.microsoft.com/office/drawing/2014/main" id="{93BA31B8-EDF5-4F53-9DD3-6DF465399877}"/>
              </a:ext>
            </a:extLst>
          </p:cNvPr>
          <p:cNvSpPr/>
          <p:nvPr/>
        </p:nvSpPr>
        <p:spPr>
          <a:xfrm>
            <a:off x="-3369" y="620464"/>
            <a:ext cx="114595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3" name="Elipse 82">
            <a:extLst>
              <a:ext uri="{FF2B5EF4-FFF2-40B4-BE49-F238E27FC236}">
                <a16:creationId xmlns:a16="http://schemas.microsoft.com/office/drawing/2014/main" id="{628091C6-9BB5-458A-A046-FDC4C1118E37}"/>
              </a:ext>
            </a:extLst>
          </p:cNvPr>
          <p:cNvSpPr/>
          <p:nvPr/>
        </p:nvSpPr>
        <p:spPr>
          <a:xfrm>
            <a:off x="9911139" y="1824226"/>
            <a:ext cx="587022" cy="625463"/>
          </a:xfrm>
          <a:prstGeom prst="ellipse">
            <a:avLst/>
          </a:prstGeom>
          <a:noFill/>
          <a:ln w="57150">
            <a:solidFill>
              <a:schemeClr val="accent1"/>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dirty="0">
              <a:solidFill>
                <a:srgbClr val="5E5E5E"/>
              </a:solidFill>
              <a:latin typeface="+mj-lt"/>
              <a:ea typeface="+mj-ea"/>
              <a:cs typeface="+mj-cs"/>
              <a:sym typeface="Helvetica Neue"/>
            </a:endParaRPr>
          </a:p>
        </p:txBody>
      </p:sp>
      <p:sp>
        <p:nvSpPr>
          <p:cNvPr id="84" name="Elipse 83">
            <a:extLst>
              <a:ext uri="{FF2B5EF4-FFF2-40B4-BE49-F238E27FC236}">
                <a16:creationId xmlns:a16="http://schemas.microsoft.com/office/drawing/2014/main" id="{2A80D146-992E-4853-9D74-266E0B7B9BB3}"/>
              </a:ext>
            </a:extLst>
          </p:cNvPr>
          <p:cNvSpPr/>
          <p:nvPr/>
        </p:nvSpPr>
        <p:spPr>
          <a:xfrm>
            <a:off x="9121422" y="2477057"/>
            <a:ext cx="587022" cy="625463"/>
          </a:xfrm>
          <a:prstGeom prst="ellipse">
            <a:avLst/>
          </a:prstGeom>
          <a:noFill/>
          <a:ln w="57150">
            <a:solidFill>
              <a:schemeClr val="accent1"/>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dirty="0">
              <a:solidFill>
                <a:srgbClr val="5E5E5E"/>
              </a:solidFill>
              <a:latin typeface="+mj-lt"/>
              <a:ea typeface="+mj-ea"/>
              <a:cs typeface="+mj-cs"/>
              <a:sym typeface="Helvetica Neue"/>
            </a:endParaRPr>
          </a:p>
        </p:txBody>
      </p:sp>
      <p:sp>
        <p:nvSpPr>
          <p:cNvPr id="85" name="Elipse 84">
            <a:extLst>
              <a:ext uri="{FF2B5EF4-FFF2-40B4-BE49-F238E27FC236}">
                <a16:creationId xmlns:a16="http://schemas.microsoft.com/office/drawing/2014/main" id="{CCDAAE61-2D97-4EB7-BF07-8792548810C3}"/>
              </a:ext>
            </a:extLst>
          </p:cNvPr>
          <p:cNvSpPr/>
          <p:nvPr/>
        </p:nvSpPr>
        <p:spPr>
          <a:xfrm>
            <a:off x="9911139" y="2477057"/>
            <a:ext cx="587022" cy="625463"/>
          </a:xfrm>
          <a:prstGeom prst="ellipse">
            <a:avLst/>
          </a:prstGeom>
          <a:noFill/>
          <a:ln w="57150">
            <a:solidFill>
              <a:schemeClr val="accent1"/>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dirty="0">
              <a:solidFill>
                <a:srgbClr val="5E5E5E"/>
              </a:solidFill>
              <a:latin typeface="+mj-lt"/>
              <a:ea typeface="+mj-ea"/>
              <a:cs typeface="+mj-cs"/>
              <a:sym typeface="Helvetica Neue"/>
            </a:endParaRPr>
          </a:p>
        </p:txBody>
      </p:sp>
      <p:sp>
        <p:nvSpPr>
          <p:cNvPr id="86" name="Elipse 85">
            <a:extLst>
              <a:ext uri="{FF2B5EF4-FFF2-40B4-BE49-F238E27FC236}">
                <a16:creationId xmlns:a16="http://schemas.microsoft.com/office/drawing/2014/main" id="{9C576756-A7F1-437C-A116-67DF062C3FCE}"/>
              </a:ext>
            </a:extLst>
          </p:cNvPr>
          <p:cNvSpPr/>
          <p:nvPr/>
        </p:nvSpPr>
        <p:spPr>
          <a:xfrm>
            <a:off x="9110133" y="3234034"/>
            <a:ext cx="587022" cy="625463"/>
          </a:xfrm>
          <a:prstGeom prst="ellipse">
            <a:avLst/>
          </a:prstGeom>
          <a:noFill/>
          <a:ln w="57150">
            <a:solidFill>
              <a:schemeClr val="accent1"/>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dirty="0">
              <a:solidFill>
                <a:srgbClr val="5E5E5E"/>
              </a:solidFill>
              <a:latin typeface="+mj-lt"/>
              <a:ea typeface="+mj-ea"/>
              <a:cs typeface="+mj-cs"/>
              <a:sym typeface="Helvetica Neue"/>
            </a:endParaRPr>
          </a:p>
        </p:txBody>
      </p:sp>
      <p:sp>
        <p:nvSpPr>
          <p:cNvPr id="87" name="Elipse 86">
            <a:extLst>
              <a:ext uri="{FF2B5EF4-FFF2-40B4-BE49-F238E27FC236}">
                <a16:creationId xmlns:a16="http://schemas.microsoft.com/office/drawing/2014/main" id="{C568264A-AF55-4F64-8B83-486BE7730A51}"/>
              </a:ext>
            </a:extLst>
          </p:cNvPr>
          <p:cNvSpPr/>
          <p:nvPr/>
        </p:nvSpPr>
        <p:spPr>
          <a:xfrm>
            <a:off x="9911139" y="3234034"/>
            <a:ext cx="587022" cy="625463"/>
          </a:xfrm>
          <a:prstGeom prst="ellipse">
            <a:avLst/>
          </a:prstGeom>
          <a:noFill/>
          <a:ln w="57150">
            <a:solidFill>
              <a:schemeClr val="accent1"/>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dirty="0">
              <a:solidFill>
                <a:srgbClr val="5E5E5E"/>
              </a:solidFill>
              <a:latin typeface="+mj-lt"/>
              <a:ea typeface="+mj-ea"/>
              <a:cs typeface="+mj-cs"/>
              <a:sym typeface="Helvetica Neue"/>
            </a:endParaRPr>
          </a:p>
        </p:txBody>
      </p:sp>
      <p:sp>
        <p:nvSpPr>
          <p:cNvPr id="88" name="Elipse 87">
            <a:extLst>
              <a:ext uri="{FF2B5EF4-FFF2-40B4-BE49-F238E27FC236}">
                <a16:creationId xmlns:a16="http://schemas.microsoft.com/office/drawing/2014/main" id="{6C02E231-EE84-470B-A606-10B58CB3FA29}"/>
              </a:ext>
            </a:extLst>
          </p:cNvPr>
          <p:cNvSpPr/>
          <p:nvPr/>
        </p:nvSpPr>
        <p:spPr>
          <a:xfrm>
            <a:off x="9110133" y="3920732"/>
            <a:ext cx="587022" cy="625463"/>
          </a:xfrm>
          <a:prstGeom prst="ellipse">
            <a:avLst/>
          </a:prstGeom>
          <a:noFill/>
          <a:ln w="57150">
            <a:solidFill>
              <a:schemeClr val="accent1"/>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dirty="0">
              <a:solidFill>
                <a:srgbClr val="5E5E5E"/>
              </a:solidFill>
              <a:latin typeface="+mj-lt"/>
              <a:ea typeface="+mj-ea"/>
              <a:cs typeface="+mj-cs"/>
              <a:sym typeface="Helvetica Neue"/>
            </a:endParaRPr>
          </a:p>
        </p:txBody>
      </p:sp>
      <p:sp>
        <p:nvSpPr>
          <p:cNvPr id="89" name="Elipse 88">
            <a:extLst>
              <a:ext uri="{FF2B5EF4-FFF2-40B4-BE49-F238E27FC236}">
                <a16:creationId xmlns:a16="http://schemas.microsoft.com/office/drawing/2014/main" id="{396492BD-B61F-4B49-BB10-57317A0BFEE9}"/>
              </a:ext>
            </a:extLst>
          </p:cNvPr>
          <p:cNvSpPr/>
          <p:nvPr/>
        </p:nvSpPr>
        <p:spPr>
          <a:xfrm>
            <a:off x="9899850" y="3920732"/>
            <a:ext cx="587022" cy="625463"/>
          </a:xfrm>
          <a:prstGeom prst="ellipse">
            <a:avLst/>
          </a:prstGeom>
          <a:noFill/>
          <a:ln w="57150">
            <a:solidFill>
              <a:schemeClr val="accent1"/>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dirty="0">
              <a:solidFill>
                <a:srgbClr val="5E5E5E"/>
              </a:solidFill>
              <a:latin typeface="+mj-lt"/>
              <a:ea typeface="+mj-ea"/>
              <a:cs typeface="+mj-cs"/>
              <a:sym typeface="Helvetica Neue"/>
            </a:endParaRPr>
          </a:p>
        </p:txBody>
      </p:sp>
      <p:sp>
        <p:nvSpPr>
          <p:cNvPr id="90" name="Elipse 89">
            <a:extLst>
              <a:ext uri="{FF2B5EF4-FFF2-40B4-BE49-F238E27FC236}">
                <a16:creationId xmlns:a16="http://schemas.microsoft.com/office/drawing/2014/main" id="{D3954396-7475-4773-B2D2-DC6FAB9F3659}"/>
              </a:ext>
            </a:extLst>
          </p:cNvPr>
          <p:cNvSpPr/>
          <p:nvPr/>
        </p:nvSpPr>
        <p:spPr>
          <a:xfrm>
            <a:off x="9121422" y="4607430"/>
            <a:ext cx="587022" cy="625463"/>
          </a:xfrm>
          <a:prstGeom prst="ellipse">
            <a:avLst/>
          </a:prstGeom>
          <a:noFill/>
          <a:ln w="57150">
            <a:solidFill>
              <a:schemeClr val="accent1"/>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dirty="0">
              <a:solidFill>
                <a:srgbClr val="5E5E5E"/>
              </a:solidFill>
              <a:latin typeface="+mj-lt"/>
              <a:ea typeface="+mj-ea"/>
              <a:cs typeface="+mj-cs"/>
              <a:sym typeface="Helvetica Neue"/>
            </a:endParaRPr>
          </a:p>
        </p:txBody>
      </p:sp>
      <p:sp>
        <p:nvSpPr>
          <p:cNvPr id="91" name="Elipse 90">
            <a:extLst>
              <a:ext uri="{FF2B5EF4-FFF2-40B4-BE49-F238E27FC236}">
                <a16:creationId xmlns:a16="http://schemas.microsoft.com/office/drawing/2014/main" id="{F4E9719D-CFF1-4C46-8544-77DEB8626D0E}"/>
              </a:ext>
            </a:extLst>
          </p:cNvPr>
          <p:cNvSpPr/>
          <p:nvPr/>
        </p:nvSpPr>
        <p:spPr>
          <a:xfrm>
            <a:off x="9911139" y="4607430"/>
            <a:ext cx="587022" cy="625463"/>
          </a:xfrm>
          <a:prstGeom prst="ellipse">
            <a:avLst/>
          </a:prstGeom>
          <a:noFill/>
          <a:ln w="57150">
            <a:solidFill>
              <a:schemeClr val="accent1"/>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dirty="0">
              <a:solidFill>
                <a:srgbClr val="5E5E5E"/>
              </a:solidFill>
              <a:latin typeface="+mj-lt"/>
              <a:ea typeface="+mj-ea"/>
              <a:cs typeface="+mj-cs"/>
              <a:sym typeface="Helvetica Neue"/>
            </a:endParaRPr>
          </a:p>
        </p:txBody>
      </p:sp>
    </p:spTree>
    <p:extLst>
      <p:ext uri="{BB962C8B-B14F-4D97-AF65-F5344CB8AC3E}">
        <p14:creationId xmlns:p14="http://schemas.microsoft.com/office/powerpoint/2010/main" val="96969925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E2019CC4-7379-4AC4-B448-656A13802929}"/>
              </a:ext>
            </a:extLst>
          </p:cNvPr>
          <p:cNvPicPr>
            <a:picLocks noChangeAspect="1"/>
          </p:cNvPicPr>
          <p:nvPr/>
        </p:nvPicPr>
        <p:blipFill rotWithShape="1">
          <a:blip r:embed="rId3"/>
          <a:srcRect t="63375" b="900"/>
          <a:stretch/>
        </p:blipFill>
        <p:spPr>
          <a:xfrm>
            <a:off x="5506792" y="5438790"/>
            <a:ext cx="5801740" cy="1307210"/>
          </a:xfrm>
          <a:prstGeom prst="rect">
            <a:avLst/>
          </a:prstGeom>
        </p:spPr>
      </p:pic>
      <p:pic>
        <p:nvPicPr>
          <p:cNvPr id="3" name="Imagen 2">
            <a:extLst>
              <a:ext uri="{FF2B5EF4-FFF2-40B4-BE49-F238E27FC236}">
                <a16:creationId xmlns:a16="http://schemas.microsoft.com/office/drawing/2014/main" id="{F27B545D-65D9-4D0A-9D91-1A177CCF208F}"/>
              </a:ext>
            </a:extLst>
          </p:cNvPr>
          <p:cNvPicPr>
            <a:picLocks noChangeAspect="1"/>
          </p:cNvPicPr>
          <p:nvPr/>
        </p:nvPicPr>
        <p:blipFill rotWithShape="1">
          <a:blip r:embed="rId4"/>
          <a:srcRect t="3733"/>
          <a:stretch/>
        </p:blipFill>
        <p:spPr>
          <a:xfrm>
            <a:off x="5521052" y="3567853"/>
            <a:ext cx="3385569" cy="1848976"/>
          </a:xfrm>
          <a:prstGeom prst="rect">
            <a:avLst/>
          </a:prstGeom>
        </p:spPr>
      </p:pic>
      <p:sp>
        <p:nvSpPr>
          <p:cNvPr id="24" name="Forma libre: forma 23">
            <a:extLst>
              <a:ext uri="{FF2B5EF4-FFF2-40B4-BE49-F238E27FC236}">
                <a16:creationId xmlns:a16="http://schemas.microsoft.com/office/drawing/2014/main" id="{2CFF7054-140F-4C53-BF56-41BD950340FC}"/>
              </a:ext>
            </a:extLst>
          </p:cNvPr>
          <p:cNvSpPr/>
          <p:nvPr/>
        </p:nvSpPr>
        <p:spPr>
          <a:xfrm>
            <a:off x="1499635" y="320476"/>
            <a:ext cx="1407512" cy="245260"/>
          </a:xfrm>
          <a:custGeom>
            <a:avLst/>
            <a:gdLst>
              <a:gd name="connsiteX0" fmla="*/ 0 w 2001795"/>
              <a:gd name="connsiteY0" fmla="*/ 1260389 h 1260389"/>
              <a:gd name="connsiteX1" fmla="*/ 1322173 w 2001795"/>
              <a:gd name="connsiteY1" fmla="*/ 1260389 h 1260389"/>
              <a:gd name="connsiteX2" fmla="*/ 2001795 w 2001795"/>
              <a:gd name="connsiteY2" fmla="*/ 259492 h 1260389"/>
              <a:gd name="connsiteX3" fmla="*/ 2001795 w 2001795"/>
              <a:gd name="connsiteY3" fmla="*/ 0 h 1260389"/>
              <a:gd name="connsiteX4" fmla="*/ 0 w 2001795"/>
              <a:gd name="connsiteY4" fmla="*/ 0 h 1260389"/>
              <a:gd name="connsiteX5" fmla="*/ 0 w 2001795"/>
              <a:gd name="connsiteY5" fmla="*/ 1260389 h 126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1795" h="1260389">
                <a:moveTo>
                  <a:pt x="0" y="1260389"/>
                </a:moveTo>
                <a:lnTo>
                  <a:pt x="1322173" y="1260389"/>
                </a:lnTo>
                <a:lnTo>
                  <a:pt x="2001795" y="259492"/>
                </a:lnTo>
                <a:lnTo>
                  <a:pt x="2001795" y="0"/>
                </a:lnTo>
                <a:lnTo>
                  <a:pt x="0" y="0"/>
                </a:lnTo>
                <a:lnTo>
                  <a:pt x="0" y="1260389"/>
                </a:lnTo>
                <a:close/>
              </a:path>
            </a:pathLst>
          </a:cu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a:solidFill>
                <a:srgbClr val="5E5E5E"/>
              </a:solidFill>
              <a:latin typeface="+mj-lt"/>
              <a:ea typeface="+mj-ea"/>
              <a:cs typeface="+mj-cs"/>
              <a:sym typeface="Helvetica Neue"/>
            </a:endParaRPr>
          </a:p>
        </p:txBody>
      </p:sp>
      <p:sp>
        <p:nvSpPr>
          <p:cNvPr id="53" name="CuadroTexto 52">
            <a:extLst>
              <a:ext uri="{FF2B5EF4-FFF2-40B4-BE49-F238E27FC236}">
                <a16:creationId xmlns:a16="http://schemas.microsoft.com/office/drawing/2014/main" id="{58F827B5-3CF9-4120-81F5-A31D6421CB90}"/>
              </a:ext>
            </a:extLst>
          </p:cNvPr>
          <p:cNvSpPr txBox="1"/>
          <p:nvPr/>
        </p:nvSpPr>
        <p:spPr>
          <a:xfrm>
            <a:off x="8910579" y="674082"/>
            <a:ext cx="992260" cy="2020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algn="r" defTabSz="1219126" hangingPunct="0"/>
            <a:r>
              <a:rPr lang="es-ES" sz="844" dirty="0">
                <a:solidFill>
                  <a:schemeClr val="bg1"/>
                </a:solidFill>
                <a:latin typeface="+mj-lt"/>
                <a:ea typeface="+mj-ea"/>
                <a:cs typeface="+mj-cs"/>
                <a:sym typeface="Helvetica Neue"/>
              </a:rPr>
              <a:t>[</a:t>
            </a:r>
            <a:r>
              <a:rPr lang="es-ES" sz="773" dirty="0">
                <a:solidFill>
                  <a:schemeClr val="bg1"/>
                </a:solidFill>
                <a:latin typeface="+mj-lt"/>
                <a:ea typeface="+mj-ea"/>
                <a:cs typeface="+mj-cs"/>
                <a:sym typeface="Helvetica Neue"/>
              </a:rPr>
              <a:t>campo 01_tecnología</a:t>
            </a:r>
            <a:r>
              <a:rPr lang="es-ES" sz="844" dirty="0">
                <a:solidFill>
                  <a:schemeClr val="bg1"/>
                </a:solidFill>
                <a:latin typeface="+mj-lt"/>
                <a:ea typeface="+mj-ea"/>
                <a:cs typeface="+mj-cs"/>
                <a:sym typeface="Helvetica Neue"/>
              </a:rPr>
              <a:t>]</a:t>
            </a:r>
          </a:p>
        </p:txBody>
      </p:sp>
      <p:cxnSp>
        <p:nvCxnSpPr>
          <p:cNvPr id="79" name="Conector recto 78">
            <a:extLst>
              <a:ext uri="{FF2B5EF4-FFF2-40B4-BE49-F238E27FC236}">
                <a16:creationId xmlns:a16="http://schemas.microsoft.com/office/drawing/2014/main" id="{D8402275-4ECD-4783-82C3-B708F78351C7}"/>
              </a:ext>
            </a:extLst>
          </p:cNvPr>
          <p:cNvCxnSpPr>
            <a:cxnSpLocks/>
          </p:cNvCxnSpPr>
          <p:nvPr/>
        </p:nvCxnSpPr>
        <p:spPr>
          <a:xfrm>
            <a:off x="5508498" y="286723"/>
            <a:ext cx="0" cy="506250"/>
          </a:xfrm>
          <a:prstGeom prst="line">
            <a:avLst/>
          </a:prstGeom>
          <a:noFill/>
          <a:ln w="12700" cap="flat">
            <a:solidFill>
              <a:schemeClr val="bg1"/>
            </a:solidFill>
            <a:prstDash val="solid"/>
            <a:round/>
          </a:ln>
          <a:effectLst/>
          <a:sp3d/>
        </p:spPr>
        <p:style>
          <a:lnRef idx="0">
            <a:scrgbClr r="0" g="0" b="0"/>
          </a:lnRef>
          <a:fillRef idx="0">
            <a:scrgbClr r="0" g="0" b="0"/>
          </a:fillRef>
          <a:effectRef idx="0">
            <a:scrgbClr r="0" g="0" b="0"/>
          </a:effectRef>
          <a:fontRef idx="none"/>
        </p:style>
      </p:cxnSp>
      <p:sp>
        <p:nvSpPr>
          <p:cNvPr id="80" name="CuadroTexto 79">
            <a:extLst>
              <a:ext uri="{FF2B5EF4-FFF2-40B4-BE49-F238E27FC236}">
                <a16:creationId xmlns:a16="http://schemas.microsoft.com/office/drawing/2014/main" id="{25E3EFA8-4683-40F7-A0DF-34A0125ECF7A}"/>
              </a:ext>
            </a:extLst>
          </p:cNvPr>
          <p:cNvSpPr txBox="1"/>
          <p:nvPr/>
        </p:nvSpPr>
        <p:spPr>
          <a:xfrm>
            <a:off x="5567440" y="279620"/>
            <a:ext cx="3847500" cy="5143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s-ES" sz="914" b="1" dirty="0">
                <a:solidFill>
                  <a:schemeClr val="bg1"/>
                </a:solidFill>
                <a:latin typeface="Yu Gothic UI Light" panose="020B0300000000000000" pitchFamily="34" charset="-128"/>
                <a:ea typeface="Yu Gothic UI Light" panose="020B0300000000000000" pitchFamily="34" charset="-128"/>
              </a:rPr>
              <a:t>ArchiTech: Espacio digital y arquitectura programable. </a:t>
            </a:r>
            <a:r>
              <a:rPr lang="es-ES" sz="914" i="1" dirty="0">
                <a:solidFill>
                  <a:schemeClr val="bg1"/>
                </a:solidFill>
                <a:latin typeface="Yu Gothic UI Light" panose="020B0300000000000000" pitchFamily="34" charset="-128"/>
                <a:ea typeface="Yu Gothic UI Light" panose="020B0300000000000000" pitchFamily="34" charset="-128"/>
              </a:rPr>
              <a:t>El impacto y posibilidades de la aplicación de la Inteligencia Artificial y el Big Data al proyecto arquitectónico. </a:t>
            </a:r>
          </a:p>
        </p:txBody>
      </p:sp>
      <p:sp>
        <p:nvSpPr>
          <p:cNvPr id="81" name="CuadroTexto 80">
            <a:extLst>
              <a:ext uri="{FF2B5EF4-FFF2-40B4-BE49-F238E27FC236}">
                <a16:creationId xmlns:a16="http://schemas.microsoft.com/office/drawing/2014/main" id="{6A0621B8-5D2B-4F6E-810B-A1F88D5F3922}"/>
              </a:ext>
            </a:extLst>
          </p:cNvPr>
          <p:cNvSpPr txBox="1"/>
          <p:nvPr/>
        </p:nvSpPr>
        <p:spPr>
          <a:xfrm>
            <a:off x="2852144" y="296366"/>
            <a:ext cx="2577630" cy="495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defTabSz="1219126" hangingPunct="0">
              <a:lnSpc>
                <a:spcPts val="1055"/>
              </a:lnSpc>
            </a:pPr>
            <a:r>
              <a:rPr lang="es-ES" sz="984" kern="0" dirty="0">
                <a:solidFill>
                  <a:schemeClr val="bg1"/>
                </a:solidFill>
                <a:latin typeface="Helvetica Neue"/>
                <a:sym typeface="Helvetica Neue"/>
              </a:rPr>
              <a:t>Fanny Esther Berigüete Alcántara, MSc. </a:t>
            </a:r>
          </a:p>
          <a:p>
            <a:pPr defTabSz="1219126" hangingPunct="0">
              <a:lnSpc>
                <a:spcPts val="1055"/>
              </a:lnSpc>
              <a:defRPr/>
            </a:pPr>
            <a:r>
              <a:rPr lang="es-ES" sz="773" i="1" kern="0" dirty="0">
                <a:solidFill>
                  <a:schemeClr val="bg1"/>
                </a:solidFill>
                <a:latin typeface="Helvetica Neue"/>
                <a:ea typeface="+mj-ea"/>
                <a:cs typeface="+mj-cs"/>
                <a:sym typeface="Helvetica Neue"/>
              </a:rPr>
              <a:t>Foro de la Arquitectura Iberoamericana (ARQUIBERAM) </a:t>
            </a:r>
          </a:p>
          <a:p>
            <a:pPr defTabSz="1219126" hangingPunct="0">
              <a:lnSpc>
                <a:spcPts val="1055"/>
              </a:lnSpc>
              <a:defRPr/>
            </a:pPr>
            <a:r>
              <a:rPr lang="es-ES" sz="773" i="1" kern="0" dirty="0">
                <a:solidFill>
                  <a:schemeClr val="bg1"/>
                </a:solidFill>
                <a:latin typeface="Helvetica Neue"/>
                <a:sym typeface="Helvetica Neue"/>
              </a:rPr>
              <a:t>Universitat Politècnica de Catalunya (UPC)</a:t>
            </a:r>
            <a:endParaRPr lang="es-ES" sz="773" i="1" kern="0" dirty="0">
              <a:solidFill>
                <a:schemeClr val="bg1"/>
              </a:solidFill>
              <a:latin typeface="Helvetica Neue"/>
              <a:ea typeface="+mj-ea"/>
              <a:cs typeface="+mj-cs"/>
              <a:sym typeface="Helvetica Neue"/>
            </a:endParaRPr>
          </a:p>
        </p:txBody>
      </p:sp>
      <p:pic>
        <p:nvPicPr>
          <p:cNvPr id="4" name="Imagen 3">
            <a:extLst>
              <a:ext uri="{FF2B5EF4-FFF2-40B4-BE49-F238E27FC236}">
                <a16:creationId xmlns:a16="http://schemas.microsoft.com/office/drawing/2014/main" id="{52DDDAAF-F7EE-48B9-A0F5-503FEED1EB64}"/>
              </a:ext>
            </a:extLst>
          </p:cNvPr>
          <p:cNvPicPr>
            <a:picLocks noChangeAspect="1"/>
          </p:cNvPicPr>
          <p:nvPr/>
        </p:nvPicPr>
        <p:blipFill rotWithShape="1">
          <a:blip r:embed="rId5"/>
          <a:srcRect t="5744"/>
          <a:stretch/>
        </p:blipFill>
        <p:spPr>
          <a:xfrm>
            <a:off x="5521052" y="992616"/>
            <a:ext cx="1761123" cy="2174224"/>
          </a:xfrm>
          <a:prstGeom prst="rect">
            <a:avLst/>
          </a:prstGeom>
        </p:spPr>
      </p:pic>
      <p:sp>
        <p:nvSpPr>
          <p:cNvPr id="8" name="CuadroTexto 7">
            <a:extLst>
              <a:ext uri="{FF2B5EF4-FFF2-40B4-BE49-F238E27FC236}">
                <a16:creationId xmlns:a16="http://schemas.microsoft.com/office/drawing/2014/main" id="{E41CD228-887A-44AF-8AD7-7D1DFA4F8728}"/>
              </a:ext>
            </a:extLst>
          </p:cNvPr>
          <p:cNvSpPr txBox="1"/>
          <p:nvPr/>
        </p:nvSpPr>
        <p:spPr>
          <a:xfrm>
            <a:off x="7450234" y="841743"/>
            <a:ext cx="3385570" cy="25959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r>
              <a:rPr lang="es-ES" sz="2800" b="1" dirty="0">
                <a:solidFill>
                  <a:schemeClr val="accent2"/>
                </a:solidFill>
                <a:latin typeface="Yu Gothic UI Light" panose="020B0300000000000000" pitchFamily="34" charset="-128"/>
                <a:ea typeface="Yu Gothic UI Light" panose="020B0300000000000000" pitchFamily="34" charset="-128"/>
              </a:rPr>
              <a:t>2021</a:t>
            </a:r>
          </a:p>
          <a:p>
            <a:r>
              <a:rPr lang="es-ES" sz="1600" b="1" dirty="0">
                <a:latin typeface="Yu Gothic UI Light" panose="020B0300000000000000" pitchFamily="34" charset="-128"/>
                <a:ea typeface="Yu Gothic UI Light" panose="020B0300000000000000" pitchFamily="34" charset="-128"/>
              </a:rPr>
              <a:t>7 894 365 927</a:t>
            </a:r>
          </a:p>
          <a:p>
            <a:endParaRPr lang="es-ES" sz="1600" b="1" dirty="0">
              <a:latin typeface="Yu Gothic UI Light" panose="020B0300000000000000" pitchFamily="34" charset="-128"/>
              <a:ea typeface="Yu Gothic UI Light" panose="020B0300000000000000" pitchFamily="34" charset="-128"/>
            </a:endParaRPr>
          </a:p>
          <a:p>
            <a:r>
              <a:rPr lang="es-ES" sz="2800" b="1" dirty="0">
                <a:solidFill>
                  <a:schemeClr val="accent2"/>
                </a:solidFill>
                <a:latin typeface="Yu Gothic UI Light" panose="020B0300000000000000" pitchFamily="34" charset="-128"/>
                <a:ea typeface="Yu Gothic UI Light" panose="020B0300000000000000" pitchFamily="34" charset="-128"/>
              </a:rPr>
              <a:t>2030</a:t>
            </a:r>
          </a:p>
          <a:p>
            <a:r>
              <a:rPr lang="es-ES" sz="1600" b="1" dirty="0">
                <a:latin typeface="Yu Gothic UI Light" panose="020B0300000000000000" pitchFamily="34" charset="-128"/>
                <a:ea typeface="Yu Gothic UI Light" panose="020B0300000000000000" pitchFamily="34" charset="-128"/>
              </a:rPr>
              <a:t> 8 600 000 000</a:t>
            </a:r>
          </a:p>
          <a:p>
            <a:endParaRPr lang="es-ES" sz="1600" b="1" dirty="0">
              <a:latin typeface="Yu Gothic UI Light" panose="020B0300000000000000" pitchFamily="34" charset="-128"/>
              <a:ea typeface="Yu Gothic UI Light" panose="020B0300000000000000" pitchFamily="34" charset="-128"/>
            </a:endParaRPr>
          </a:p>
          <a:p>
            <a:r>
              <a:rPr lang="es-ES" sz="2800" b="1" dirty="0">
                <a:solidFill>
                  <a:schemeClr val="accent2"/>
                </a:solidFill>
                <a:latin typeface="Yu Gothic UI Light" panose="020B0300000000000000" pitchFamily="34" charset="-128"/>
                <a:ea typeface="Yu Gothic UI Light" panose="020B0300000000000000" pitchFamily="34" charset="-128"/>
              </a:rPr>
              <a:t>2050</a:t>
            </a:r>
          </a:p>
          <a:p>
            <a:r>
              <a:rPr lang="es-ES" sz="1600" b="1" dirty="0">
                <a:latin typeface="Yu Gothic UI Light" panose="020B0300000000000000" pitchFamily="34" charset="-128"/>
                <a:ea typeface="Yu Gothic UI Light" panose="020B0300000000000000" pitchFamily="34" charset="-128"/>
              </a:rPr>
              <a:t>9 800 000 000</a:t>
            </a:r>
            <a:endParaRPr lang="es-ES" sz="703" b="1" dirty="0">
              <a:latin typeface="Yu Gothic UI Light" panose="020B0300000000000000" pitchFamily="34" charset="-128"/>
              <a:ea typeface="Yu Gothic UI Light" panose="020B0300000000000000" pitchFamily="34" charset="-128"/>
            </a:endParaRPr>
          </a:p>
        </p:txBody>
      </p:sp>
      <p:sp>
        <p:nvSpPr>
          <p:cNvPr id="14" name="Rectángulo 13">
            <a:extLst>
              <a:ext uri="{FF2B5EF4-FFF2-40B4-BE49-F238E27FC236}">
                <a16:creationId xmlns:a16="http://schemas.microsoft.com/office/drawing/2014/main" id="{7D0D8503-419F-44FD-8114-A678434FE71A}"/>
              </a:ext>
            </a:extLst>
          </p:cNvPr>
          <p:cNvSpPr/>
          <p:nvPr/>
        </p:nvSpPr>
        <p:spPr>
          <a:xfrm>
            <a:off x="9143019" y="3201994"/>
            <a:ext cx="2034255" cy="200504"/>
          </a:xfrm>
          <a:prstGeom prst="rect">
            <a:avLst/>
          </a:prstGeom>
        </p:spPr>
        <p:txBody>
          <a:bodyPr wrap="square">
            <a:spAutoFit/>
          </a:bodyPr>
          <a:lstStyle/>
          <a:p>
            <a:r>
              <a:rPr lang="es-ES" sz="703" i="1" dirty="0">
                <a:solidFill>
                  <a:schemeClr val="tx1">
                    <a:lumMod val="50000"/>
                  </a:schemeClr>
                </a:solidFill>
                <a:latin typeface="Yu Gothic UI Light" panose="020B0300000000000000" pitchFamily="34" charset="-128"/>
                <a:ea typeface="Yu Gothic UI Light" panose="020B0300000000000000" pitchFamily="34" charset="-128"/>
              </a:rPr>
              <a:t>Datos: 20 de septiembre 2021</a:t>
            </a:r>
            <a:endParaRPr lang="es-ES" sz="703" dirty="0"/>
          </a:p>
        </p:txBody>
      </p:sp>
      <p:sp>
        <p:nvSpPr>
          <p:cNvPr id="15" name="Rectángulo 14">
            <a:extLst>
              <a:ext uri="{FF2B5EF4-FFF2-40B4-BE49-F238E27FC236}">
                <a16:creationId xmlns:a16="http://schemas.microsoft.com/office/drawing/2014/main" id="{819064DA-2C40-4E26-BD40-EA57E166FF9D}"/>
              </a:ext>
            </a:extLst>
          </p:cNvPr>
          <p:cNvSpPr/>
          <p:nvPr/>
        </p:nvSpPr>
        <p:spPr>
          <a:xfrm rot="16200000">
            <a:off x="4312075" y="1792558"/>
            <a:ext cx="2249895" cy="168059"/>
          </a:xfrm>
          <a:prstGeom prst="rect">
            <a:avLst/>
          </a:prstGeom>
        </p:spPr>
        <p:txBody>
          <a:bodyPr wrap="square">
            <a:spAutoFit/>
          </a:bodyPr>
          <a:lstStyle/>
          <a:p>
            <a:r>
              <a:rPr lang="es-ES" sz="492" i="1" dirty="0">
                <a:solidFill>
                  <a:schemeClr val="tx1">
                    <a:lumMod val="50000"/>
                  </a:schemeClr>
                </a:solidFill>
                <a:latin typeface="Yu Gothic UI Light" panose="020B0300000000000000" pitchFamily="34" charset="-128"/>
                <a:ea typeface="Yu Gothic UI Light" panose="020B0300000000000000" pitchFamily="34" charset="-128"/>
              </a:rPr>
              <a:t>https://utopiavital.wordpress.com/2019/06/02/sobrepoblacion-mundial/</a:t>
            </a:r>
          </a:p>
        </p:txBody>
      </p:sp>
      <p:pic>
        <p:nvPicPr>
          <p:cNvPr id="1031" name="Picture 7" descr="https://www.telesurtv.net/export/sites/telesur/img/multimedia/2017/07/09/infpm.jpg_1287756264.jpg">
            <a:extLst>
              <a:ext uri="{FF2B5EF4-FFF2-40B4-BE49-F238E27FC236}">
                <a16:creationId xmlns:a16="http://schemas.microsoft.com/office/drawing/2014/main" id="{3065C444-7BAE-460D-B3B6-7A40EA6A25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2663" y="674082"/>
            <a:ext cx="3629984" cy="623445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57EC4AB5-A77A-47AD-AD48-F97BDA0CA1A7}"/>
              </a:ext>
            </a:extLst>
          </p:cNvPr>
          <p:cNvPicPr>
            <a:picLocks noChangeAspect="1"/>
          </p:cNvPicPr>
          <p:nvPr/>
        </p:nvPicPr>
        <p:blipFill rotWithShape="1">
          <a:blip r:embed="rId7"/>
          <a:srcRect t="3940"/>
          <a:stretch/>
        </p:blipFill>
        <p:spPr>
          <a:xfrm>
            <a:off x="8926529" y="3592034"/>
            <a:ext cx="2382003" cy="1846756"/>
          </a:xfrm>
          <a:prstGeom prst="rect">
            <a:avLst/>
          </a:prstGeom>
        </p:spPr>
      </p:pic>
      <p:sp>
        <p:nvSpPr>
          <p:cNvPr id="9" name="Rectángulo 8">
            <a:extLst>
              <a:ext uri="{FF2B5EF4-FFF2-40B4-BE49-F238E27FC236}">
                <a16:creationId xmlns:a16="http://schemas.microsoft.com/office/drawing/2014/main" id="{6C7EF01C-2478-4159-8C26-F53C3447AD5A}"/>
              </a:ext>
            </a:extLst>
          </p:cNvPr>
          <p:cNvSpPr/>
          <p:nvPr/>
        </p:nvSpPr>
        <p:spPr>
          <a:xfrm rot="16200000">
            <a:off x="4235671" y="4396163"/>
            <a:ext cx="2402703" cy="168059"/>
          </a:xfrm>
          <a:prstGeom prst="rect">
            <a:avLst/>
          </a:prstGeom>
        </p:spPr>
        <p:txBody>
          <a:bodyPr wrap="square">
            <a:spAutoFit/>
          </a:bodyPr>
          <a:lstStyle/>
          <a:p>
            <a:r>
              <a:rPr lang="es-ES" sz="492" i="1" dirty="0">
                <a:solidFill>
                  <a:schemeClr val="tx1">
                    <a:lumMod val="50000"/>
                  </a:schemeClr>
                </a:solidFill>
                <a:latin typeface="Yu Gothic UI Light" panose="020B0300000000000000" pitchFamily="34" charset="-128"/>
                <a:ea typeface="Yu Gothic UI Light" panose="020B0300000000000000" pitchFamily="34" charset="-128"/>
              </a:rPr>
              <a:t>https://www.ecologiaverde.com/como-evitar-la-contaminacion-del-suelo-1362.html</a:t>
            </a:r>
          </a:p>
        </p:txBody>
      </p:sp>
      <p:sp>
        <p:nvSpPr>
          <p:cNvPr id="10" name="Rectángulo 9">
            <a:extLst>
              <a:ext uri="{FF2B5EF4-FFF2-40B4-BE49-F238E27FC236}">
                <a16:creationId xmlns:a16="http://schemas.microsoft.com/office/drawing/2014/main" id="{4E0EEF94-DB66-438A-86BB-689BE9C9F51E}"/>
              </a:ext>
            </a:extLst>
          </p:cNvPr>
          <p:cNvSpPr/>
          <p:nvPr/>
        </p:nvSpPr>
        <p:spPr>
          <a:xfrm rot="16200000">
            <a:off x="10150739" y="4309540"/>
            <a:ext cx="2453459" cy="168059"/>
          </a:xfrm>
          <a:prstGeom prst="rect">
            <a:avLst/>
          </a:prstGeom>
        </p:spPr>
        <p:txBody>
          <a:bodyPr wrap="square">
            <a:spAutoFit/>
          </a:bodyPr>
          <a:lstStyle/>
          <a:p>
            <a:r>
              <a:rPr lang="es-ES" sz="492" i="1" dirty="0">
                <a:solidFill>
                  <a:schemeClr val="tx1">
                    <a:lumMod val="50000"/>
                  </a:schemeClr>
                </a:solidFill>
                <a:latin typeface="Yu Gothic UI Light" panose="020B0300000000000000" pitchFamily="34" charset="-128"/>
                <a:ea typeface="Yu Gothic UI Light" panose="020B0300000000000000" pitchFamily="34" charset="-128"/>
              </a:rPr>
              <a:t>https://barruquinzunigakarenpaolatwo.home.blog/2019/01/09/hacinamiento/</a:t>
            </a:r>
          </a:p>
        </p:txBody>
      </p:sp>
      <p:sp>
        <p:nvSpPr>
          <p:cNvPr id="16" name="Rectángulo 15">
            <a:extLst>
              <a:ext uri="{FF2B5EF4-FFF2-40B4-BE49-F238E27FC236}">
                <a16:creationId xmlns:a16="http://schemas.microsoft.com/office/drawing/2014/main" id="{B6197DB5-DDDD-4ADC-91D7-4E2E27A79750}"/>
              </a:ext>
            </a:extLst>
          </p:cNvPr>
          <p:cNvSpPr/>
          <p:nvPr/>
        </p:nvSpPr>
        <p:spPr>
          <a:xfrm rot="16200000">
            <a:off x="4954716" y="6065685"/>
            <a:ext cx="1003097" cy="168059"/>
          </a:xfrm>
          <a:prstGeom prst="rect">
            <a:avLst/>
          </a:prstGeom>
        </p:spPr>
        <p:txBody>
          <a:bodyPr wrap="square">
            <a:spAutoFit/>
          </a:bodyPr>
          <a:lstStyle/>
          <a:p>
            <a:r>
              <a:rPr lang="es-ES" sz="492" i="1" dirty="0">
                <a:solidFill>
                  <a:schemeClr val="tx1">
                    <a:lumMod val="50000"/>
                  </a:schemeClr>
                </a:solidFill>
                <a:latin typeface="Yu Gothic UI Light" panose="020B0300000000000000" pitchFamily="34" charset="-128"/>
                <a:ea typeface="Yu Gothic UI Light" panose="020B0300000000000000" pitchFamily="34" charset="-128"/>
              </a:rPr>
              <a:t>https://www.archdaily.mx/mx</a:t>
            </a:r>
          </a:p>
        </p:txBody>
      </p:sp>
      <p:sp>
        <p:nvSpPr>
          <p:cNvPr id="42" name="Rectángulo 32">
            <a:extLst>
              <a:ext uri="{FF2B5EF4-FFF2-40B4-BE49-F238E27FC236}">
                <a16:creationId xmlns:a16="http://schemas.microsoft.com/office/drawing/2014/main" id="{51F5EDE3-0798-4E26-A8F8-ED002F061C75}"/>
              </a:ext>
            </a:extLst>
          </p:cNvPr>
          <p:cNvSpPr/>
          <p:nvPr/>
        </p:nvSpPr>
        <p:spPr>
          <a:xfrm>
            <a:off x="737054" y="206737"/>
            <a:ext cx="10717891" cy="512169"/>
          </a:xfrm>
          <a:custGeom>
            <a:avLst/>
            <a:gdLst>
              <a:gd name="connsiteX0" fmla="*/ 0 w 11627555"/>
              <a:gd name="connsiteY0" fmla="*/ 0 h 523220"/>
              <a:gd name="connsiteX1" fmla="*/ 11627555 w 11627555"/>
              <a:gd name="connsiteY1" fmla="*/ 0 h 523220"/>
              <a:gd name="connsiteX2" fmla="*/ 11627555 w 11627555"/>
              <a:gd name="connsiteY2" fmla="*/ 523220 h 523220"/>
              <a:gd name="connsiteX3" fmla="*/ 0 w 11627555"/>
              <a:gd name="connsiteY3" fmla="*/ 523220 h 523220"/>
              <a:gd name="connsiteX4" fmla="*/ 0 w 11627555"/>
              <a:gd name="connsiteY4" fmla="*/ 0 h 523220"/>
              <a:gd name="connsiteX0" fmla="*/ 0 w 11627555"/>
              <a:gd name="connsiteY0" fmla="*/ 11289 h 534509"/>
              <a:gd name="connsiteX1" fmla="*/ 11142133 w 11627555"/>
              <a:gd name="connsiteY1" fmla="*/ 0 h 534509"/>
              <a:gd name="connsiteX2" fmla="*/ 11627555 w 11627555"/>
              <a:gd name="connsiteY2" fmla="*/ 534509 h 534509"/>
              <a:gd name="connsiteX3" fmla="*/ 0 w 11627555"/>
              <a:gd name="connsiteY3" fmla="*/ 534509 h 534509"/>
              <a:gd name="connsiteX4" fmla="*/ 0 w 11627555"/>
              <a:gd name="connsiteY4" fmla="*/ 11289 h 534509"/>
              <a:gd name="connsiteX0" fmla="*/ 0 w 11627555"/>
              <a:gd name="connsiteY0" fmla="*/ 0 h 523220"/>
              <a:gd name="connsiteX1" fmla="*/ 11334418 w 11627555"/>
              <a:gd name="connsiteY1" fmla="*/ 244 h 523220"/>
              <a:gd name="connsiteX2" fmla="*/ 11627555 w 11627555"/>
              <a:gd name="connsiteY2" fmla="*/ 523220 h 523220"/>
              <a:gd name="connsiteX3" fmla="*/ 0 w 11627555"/>
              <a:gd name="connsiteY3" fmla="*/ 523220 h 523220"/>
              <a:gd name="connsiteX4" fmla="*/ 0 w 1162755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7555" h="523220">
                <a:moveTo>
                  <a:pt x="0" y="0"/>
                </a:moveTo>
                <a:lnTo>
                  <a:pt x="11334418" y="244"/>
                </a:lnTo>
                <a:lnTo>
                  <a:pt x="11627555" y="523220"/>
                </a:lnTo>
                <a:lnTo>
                  <a:pt x="0" y="523220"/>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a:p>
        </p:txBody>
      </p:sp>
      <p:sp>
        <p:nvSpPr>
          <p:cNvPr id="43" name="Cuadro de texto 1">
            <a:extLst>
              <a:ext uri="{FF2B5EF4-FFF2-40B4-BE49-F238E27FC236}">
                <a16:creationId xmlns:a16="http://schemas.microsoft.com/office/drawing/2014/main" id="{137E0E4B-F8A0-48A0-9394-1452500AE818}"/>
              </a:ext>
            </a:extLst>
          </p:cNvPr>
          <p:cNvSpPr txBox="1">
            <a:spLocks noChangeArrowheads="1"/>
          </p:cNvSpPr>
          <p:nvPr/>
        </p:nvSpPr>
        <p:spPr bwMode="auto">
          <a:xfrm>
            <a:off x="6062682" y="3019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44" name="Picture 2" descr="Resultado de imagen para epseb">
            <a:extLst>
              <a:ext uri="{FF2B5EF4-FFF2-40B4-BE49-F238E27FC236}">
                <a16:creationId xmlns:a16="http://schemas.microsoft.com/office/drawing/2014/main" id="{CF93EFCC-75DB-48F9-A330-1EECBDA595B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6890" r="77361" b="27751"/>
          <a:stretch/>
        </p:blipFill>
        <p:spPr bwMode="auto">
          <a:xfrm>
            <a:off x="11383934" y="206737"/>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45" name="Rectángulo 44">
            <a:extLst>
              <a:ext uri="{FF2B5EF4-FFF2-40B4-BE49-F238E27FC236}">
                <a16:creationId xmlns:a16="http://schemas.microsoft.com/office/drawing/2014/main" id="{BF391C6F-291B-4361-9BCF-83912BE4D0DB}"/>
              </a:ext>
            </a:extLst>
          </p:cNvPr>
          <p:cNvSpPr/>
          <p:nvPr/>
        </p:nvSpPr>
        <p:spPr>
          <a:xfrm>
            <a:off x="737054" y="712700"/>
            <a:ext cx="11467511" cy="593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12980119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1E0A794-92A5-4375-AA51-6B01A378178B}"/>
              </a:ext>
            </a:extLst>
          </p:cNvPr>
          <p:cNvPicPr>
            <a:picLocks noChangeAspect="1"/>
          </p:cNvPicPr>
          <p:nvPr/>
        </p:nvPicPr>
        <p:blipFill>
          <a:blip r:embed="rId5"/>
          <a:stretch>
            <a:fillRect/>
          </a:stretch>
        </p:blipFill>
        <p:spPr>
          <a:xfrm>
            <a:off x="704022" y="885935"/>
            <a:ext cx="10504525" cy="5252264"/>
          </a:xfrm>
          <a:prstGeom prst="rect">
            <a:avLst/>
          </a:prstGeom>
        </p:spPr>
      </p:pic>
      <p:sp>
        <p:nvSpPr>
          <p:cNvPr id="24" name="Forma libre: forma 23">
            <a:extLst>
              <a:ext uri="{FF2B5EF4-FFF2-40B4-BE49-F238E27FC236}">
                <a16:creationId xmlns:a16="http://schemas.microsoft.com/office/drawing/2014/main" id="{2CFF7054-140F-4C53-BF56-41BD950340FC}"/>
              </a:ext>
            </a:extLst>
          </p:cNvPr>
          <p:cNvSpPr/>
          <p:nvPr/>
        </p:nvSpPr>
        <p:spPr>
          <a:xfrm>
            <a:off x="1499635" y="320476"/>
            <a:ext cx="1407512" cy="245260"/>
          </a:xfrm>
          <a:custGeom>
            <a:avLst/>
            <a:gdLst>
              <a:gd name="connsiteX0" fmla="*/ 0 w 2001795"/>
              <a:gd name="connsiteY0" fmla="*/ 1260389 h 1260389"/>
              <a:gd name="connsiteX1" fmla="*/ 1322173 w 2001795"/>
              <a:gd name="connsiteY1" fmla="*/ 1260389 h 1260389"/>
              <a:gd name="connsiteX2" fmla="*/ 2001795 w 2001795"/>
              <a:gd name="connsiteY2" fmla="*/ 259492 h 1260389"/>
              <a:gd name="connsiteX3" fmla="*/ 2001795 w 2001795"/>
              <a:gd name="connsiteY3" fmla="*/ 0 h 1260389"/>
              <a:gd name="connsiteX4" fmla="*/ 0 w 2001795"/>
              <a:gd name="connsiteY4" fmla="*/ 0 h 1260389"/>
              <a:gd name="connsiteX5" fmla="*/ 0 w 2001795"/>
              <a:gd name="connsiteY5" fmla="*/ 1260389 h 126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1795" h="1260389">
                <a:moveTo>
                  <a:pt x="0" y="1260389"/>
                </a:moveTo>
                <a:lnTo>
                  <a:pt x="1322173" y="1260389"/>
                </a:lnTo>
                <a:lnTo>
                  <a:pt x="2001795" y="259492"/>
                </a:lnTo>
                <a:lnTo>
                  <a:pt x="2001795" y="0"/>
                </a:lnTo>
                <a:lnTo>
                  <a:pt x="0" y="0"/>
                </a:lnTo>
                <a:lnTo>
                  <a:pt x="0" y="1260389"/>
                </a:lnTo>
                <a:close/>
              </a:path>
            </a:pathLst>
          </a:cu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a:solidFill>
                <a:srgbClr val="5E5E5E"/>
              </a:solidFill>
              <a:latin typeface="+mj-lt"/>
              <a:ea typeface="+mj-ea"/>
              <a:cs typeface="+mj-cs"/>
              <a:sym typeface="Helvetica Neue"/>
            </a:endParaRPr>
          </a:p>
        </p:txBody>
      </p:sp>
      <p:sp>
        <p:nvSpPr>
          <p:cNvPr id="53" name="CuadroTexto 52">
            <a:extLst>
              <a:ext uri="{FF2B5EF4-FFF2-40B4-BE49-F238E27FC236}">
                <a16:creationId xmlns:a16="http://schemas.microsoft.com/office/drawing/2014/main" id="{58F827B5-3CF9-4120-81F5-A31D6421CB90}"/>
              </a:ext>
            </a:extLst>
          </p:cNvPr>
          <p:cNvSpPr txBox="1"/>
          <p:nvPr/>
        </p:nvSpPr>
        <p:spPr>
          <a:xfrm>
            <a:off x="8910579" y="674082"/>
            <a:ext cx="992260" cy="2020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algn="r" defTabSz="1219126" hangingPunct="0"/>
            <a:r>
              <a:rPr lang="es-ES" sz="844" dirty="0">
                <a:solidFill>
                  <a:schemeClr val="bg1"/>
                </a:solidFill>
                <a:latin typeface="+mj-lt"/>
                <a:ea typeface="+mj-ea"/>
                <a:cs typeface="+mj-cs"/>
                <a:sym typeface="Helvetica Neue"/>
              </a:rPr>
              <a:t>[</a:t>
            </a:r>
            <a:r>
              <a:rPr lang="es-ES" sz="773" dirty="0">
                <a:solidFill>
                  <a:schemeClr val="bg1"/>
                </a:solidFill>
                <a:latin typeface="+mj-lt"/>
                <a:ea typeface="+mj-ea"/>
                <a:cs typeface="+mj-cs"/>
                <a:sym typeface="Helvetica Neue"/>
              </a:rPr>
              <a:t>campo 01_tecnología</a:t>
            </a:r>
            <a:r>
              <a:rPr lang="es-ES" sz="844" dirty="0">
                <a:solidFill>
                  <a:schemeClr val="bg1"/>
                </a:solidFill>
                <a:latin typeface="+mj-lt"/>
                <a:ea typeface="+mj-ea"/>
                <a:cs typeface="+mj-cs"/>
                <a:sym typeface="Helvetica Neue"/>
              </a:rPr>
              <a:t>]</a:t>
            </a:r>
          </a:p>
        </p:txBody>
      </p:sp>
      <p:cxnSp>
        <p:nvCxnSpPr>
          <p:cNvPr id="79" name="Conector recto 78">
            <a:extLst>
              <a:ext uri="{FF2B5EF4-FFF2-40B4-BE49-F238E27FC236}">
                <a16:creationId xmlns:a16="http://schemas.microsoft.com/office/drawing/2014/main" id="{D8402275-4ECD-4783-82C3-B708F78351C7}"/>
              </a:ext>
            </a:extLst>
          </p:cNvPr>
          <p:cNvCxnSpPr>
            <a:cxnSpLocks/>
          </p:cNvCxnSpPr>
          <p:nvPr/>
        </p:nvCxnSpPr>
        <p:spPr>
          <a:xfrm>
            <a:off x="5508498" y="286723"/>
            <a:ext cx="0" cy="506250"/>
          </a:xfrm>
          <a:prstGeom prst="line">
            <a:avLst/>
          </a:prstGeom>
          <a:noFill/>
          <a:ln w="12700" cap="flat">
            <a:solidFill>
              <a:schemeClr val="bg1"/>
            </a:solidFill>
            <a:prstDash val="solid"/>
            <a:round/>
          </a:ln>
          <a:effectLst/>
          <a:sp3d/>
        </p:spPr>
        <p:style>
          <a:lnRef idx="0">
            <a:scrgbClr r="0" g="0" b="0"/>
          </a:lnRef>
          <a:fillRef idx="0">
            <a:scrgbClr r="0" g="0" b="0"/>
          </a:fillRef>
          <a:effectRef idx="0">
            <a:scrgbClr r="0" g="0" b="0"/>
          </a:effectRef>
          <a:fontRef idx="none"/>
        </p:style>
      </p:cxnSp>
      <p:sp>
        <p:nvSpPr>
          <p:cNvPr id="80" name="CuadroTexto 79">
            <a:extLst>
              <a:ext uri="{FF2B5EF4-FFF2-40B4-BE49-F238E27FC236}">
                <a16:creationId xmlns:a16="http://schemas.microsoft.com/office/drawing/2014/main" id="{25E3EFA8-4683-40F7-A0DF-34A0125ECF7A}"/>
              </a:ext>
            </a:extLst>
          </p:cNvPr>
          <p:cNvSpPr txBox="1"/>
          <p:nvPr/>
        </p:nvSpPr>
        <p:spPr>
          <a:xfrm>
            <a:off x="5567440" y="279620"/>
            <a:ext cx="3847500" cy="5143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s-ES" sz="914" b="1" dirty="0">
                <a:solidFill>
                  <a:schemeClr val="bg1"/>
                </a:solidFill>
                <a:latin typeface="Yu Gothic UI Light" panose="020B0300000000000000" pitchFamily="34" charset="-128"/>
                <a:ea typeface="Yu Gothic UI Light" panose="020B0300000000000000" pitchFamily="34" charset="-128"/>
              </a:rPr>
              <a:t>ArchiTech: Espacio digital y arquitectura programable. </a:t>
            </a:r>
            <a:r>
              <a:rPr lang="es-ES" sz="914" i="1" dirty="0">
                <a:solidFill>
                  <a:schemeClr val="bg1"/>
                </a:solidFill>
                <a:latin typeface="Yu Gothic UI Light" panose="020B0300000000000000" pitchFamily="34" charset="-128"/>
                <a:ea typeface="Yu Gothic UI Light" panose="020B0300000000000000" pitchFamily="34" charset="-128"/>
              </a:rPr>
              <a:t>El impacto y posibilidades de la aplicación de la Inteligencia Artificial y el Big Data al proyecto arquitectónico. </a:t>
            </a:r>
          </a:p>
        </p:txBody>
      </p:sp>
      <p:sp>
        <p:nvSpPr>
          <p:cNvPr id="81" name="CuadroTexto 80">
            <a:extLst>
              <a:ext uri="{FF2B5EF4-FFF2-40B4-BE49-F238E27FC236}">
                <a16:creationId xmlns:a16="http://schemas.microsoft.com/office/drawing/2014/main" id="{6A0621B8-5D2B-4F6E-810B-A1F88D5F3922}"/>
              </a:ext>
            </a:extLst>
          </p:cNvPr>
          <p:cNvSpPr txBox="1"/>
          <p:nvPr/>
        </p:nvSpPr>
        <p:spPr>
          <a:xfrm>
            <a:off x="2852144" y="296366"/>
            <a:ext cx="2577630" cy="495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defTabSz="1219126" hangingPunct="0">
              <a:lnSpc>
                <a:spcPts val="1055"/>
              </a:lnSpc>
            </a:pPr>
            <a:r>
              <a:rPr lang="es-ES" sz="984" kern="0" dirty="0">
                <a:solidFill>
                  <a:schemeClr val="bg1"/>
                </a:solidFill>
                <a:latin typeface="Helvetica Neue"/>
                <a:sym typeface="Helvetica Neue"/>
              </a:rPr>
              <a:t>Fanny Esther Berigüete Alcántara, MSc. </a:t>
            </a:r>
          </a:p>
          <a:p>
            <a:pPr defTabSz="1219126" hangingPunct="0">
              <a:lnSpc>
                <a:spcPts val="1055"/>
              </a:lnSpc>
              <a:defRPr/>
            </a:pPr>
            <a:r>
              <a:rPr lang="es-ES" sz="773" i="1" kern="0" dirty="0">
                <a:solidFill>
                  <a:schemeClr val="bg1"/>
                </a:solidFill>
                <a:latin typeface="Helvetica Neue"/>
                <a:ea typeface="+mj-ea"/>
                <a:cs typeface="+mj-cs"/>
                <a:sym typeface="Helvetica Neue"/>
              </a:rPr>
              <a:t>Foro de la Arquitectura Iberoamericana (ARQUIBERAM) </a:t>
            </a:r>
          </a:p>
          <a:p>
            <a:pPr defTabSz="1219126" hangingPunct="0">
              <a:lnSpc>
                <a:spcPts val="1055"/>
              </a:lnSpc>
              <a:defRPr/>
            </a:pPr>
            <a:r>
              <a:rPr lang="es-ES" sz="773" i="1" kern="0" dirty="0">
                <a:solidFill>
                  <a:schemeClr val="bg1"/>
                </a:solidFill>
                <a:latin typeface="Helvetica Neue"/>
                <a:sym typeface="Helvetica Neue"/>
              </a:rPr>
              <a:t>Universitat Politècnica de Catalunya (UPC)</a:t>
            </a:r>
            <a:endParaRPr lang="es-ES" sz="773" i="1" kern="0" dirty="0">
              <a:solidFill>
                <a:schemeClr val="bg1"/>
              </a:solidFill>
              <a:latin typeface="Helvetica Neue"/>
              <a:ea typeface="+mj-ea"/>
              <a:cs typeface="+mj-cs"/>
              <a:sym typeface="Helvetica Neue"/>
            </a:endParaRPr>
          </a:p>
        </p:txBody>
      </p:sp>
      <p:pic>
        <p:nvPicPr>
          <p:cNvPr id="45" name="Las 10 grandes innovaciones que cambiarán nuestras ciudades (online-video-cutter.com)">
            <a:hlinkClick r:id="" action="ppaction://media"/>
            <a:extLst>
              <a:ext uri="{FF2B5EF4-FFF2-40B4-BE49-F238E27FC236}">
                <a16:creationId xmlns:a16="http://schemas.microsoft.com/office/drawing/2014/main" id="{B817D180-F4E4-412A-AD01-0B510369413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177204" y="3194757"/>
            <a:ext cx="5887393" cy="3251200"/>
          </a:xfrm>
          <a:prstGeom prst="rect">
            <a:avLst/>
          </a:prstGeom>
        </p:spPr>
      </p:pic>
      <p:sp>
        <p:nvSpPr>
          <p:cNvPr id="8" name="AutoShape 4" descr="https://smartbuilding.mx/website/wp-content/uploads/2017/10/En-la-era-de-la-digitalizacion-de-las-organizaciones.jpg">
            <a:extLst>
              <a:ext uri="{FF2B5EF4-FFF2-40B4-BE49-F238E27FC236}">
                <a16:creationId xmlns:a16="http://schemas.microsoft.com/office/drawing/2014/main" id="{F89E997B-B44C-4031-90BE-7A219E28B253}"/>
              </a:ext>
            </a:extLst>
          </p:cNvPr>
          <p:cNvSpPr>
            <a:spLocks noChangeAspect="1" noChangeArrowheads="1"/>
          </p:cNvSpPr>
          <p:nvPr/>
        </p:nvSpPr>
        <p:spPr bwMode="auto">
          <a:xfrm>
            <a:off x="5988844" y="3321844"/>
            <a:ext cx="214313" cy="21431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4294" tIns="32147" rIns="64294" bIns="32147" numCol="1" anchor="t" anchorCtr="0" compatLnSpc="1">
            <a:prstTxWarp prst="textNoShape">
              <a:avLst/>
            </a:prstTxWarp>
          </a:bodyPr>
          <a:lstStyle/>
          <a:p>
            <a:endParaRPr lang="es-ES" sz="1266"/>
          </a:p>
        </p:txBody>
      </p:sp>
      <p:sp>
        <p:nvSpPr>
          <p:cNvPr id="10" name="Rectángulo 9">
            <a:extLst>
              <a:ext uri="{FF2B5EF4-FFF2-40B4-BE49-F238E27FC236}">
                <a16:creationId xmlns:a16="http://schemas.microsoft.com/office/drawing/2014/main" id="{649F4A69-CFD5-4AA4-A175-C6AF5498EE7D}"/>
              </a:ext>
            </a:extLst>
          </p:cNvPr>
          <p:cNvSpPr/>
          <p:nvPr/>
        </p:nvSpPr>
        <p:spPr>
          <a:xfrm rot="16200000">
            <a:off x="8899548" y="3873913"/>
            <a:ext cx="3597650" cy="168059"/>
          </a:xfrm>
          <a:prstGeom prst="rect">
            <a:avLst/>
          </a:prstGeom>
        </p:spPr>
        <p:txBody>
          <a:bodyPr wrap="square">
            <a:spAutoFit/>
          </a:bodyPr>
          <a:lstStyle/>
          <a:p>
            <a:r>
              <a:rPr lang="es-ES" sz="492" i="1" dirty="0">
                <a:solidFill>
                  <a:schemeClr val="tx1">
                    <a:lumMod val="50000"/>
                  </a:schemeClr>
                </a:solidFill>
                <a:latin typeface="Yu Gothic UI Light" panose="020B0300000000000000" pitchFamily="34" charset="-128"/>
                <a:ea typeface="Yu Gothic UI Light" panose="020B0300000000000000" pitchFamily="34" charset="-128"/>
              </a:rPr>
              <a:t>https://smartbuilding.mx/en-la-era-la-digitalizacion-las-organizaciones/</a:t>
            </a:r>
          </a:p>
        </p:txBody>
      </p:sp>
      <p:sp>
        <p:nvSpPr>
          <p:cNvPr id="35" name="Rectángulo 13">
            <a:extLst>
              <a:ext uri="{FF2B5EF4-FFF2-40B4-BE49-F238E27FC236}">
                <a16:creationId xmlns:a16="http://schemas.microsoft.com/office/drawing/2014/main" id="{D6D55478-EAE4-41FE-B149-F9D41F91A27C}"/>
              </a:ext>
            </a:extLst>
          </p:cNvPr>
          <p:cNvSpPr/>
          <p:nvPr/>
        </p:nvSpPr>
        <p:spPr>
          <a:xfrm>
            <a:off x="806833" y="-15413"/>
            <a:ext cx="10649298" cy="671678"/>
          </a:xfrm>
          <a:custGeom>
            <a:avLst/>
            <a:gdLst>
              <a:gd name="connsiteX0" fmla="*/ 0 w 9044982"/>
              <a:gd name="connsiteY0" fmla="*/ 0 h 565293"/>
              <a:gd name="connsiteX1" fmla="*/ 9044982 w 9044982"/>
              <a:gd name="connsiteY1" fmla="*/ 0 h 565293"/>
              <a:gd name="connsiteX2" fmla="*/ 9044982 w 9044982"/>
              <a:gd name="connsiteY2" fmla="*/ 565293 h 565293"/>
              <a:gd name="connsiteX3" fmla="*/ 0 w 9044982"/>
              <a:gd name="connsiteY3" fmla="*/ 565293 h 565293"/>
              <a:gd name="connsiteX4" fmla="*/ 0 w 9044982"/>
              <a:gd name="connsiteY4" fmla="*/ 0 h 565293"/>
              <a:gd name="connsiteX0" fmla="*/ 575734 w 9044982"/>
              <a:gd name="connsiteY0" fmla="*/ 22578 h 565293"/>
              <a:gd name="connsiteX1" fmla="*/ 9044982 w 9044982"/>
              <a:gd name="connsiteY1" fmla="*/ 0 h 565293"/>
              <a:gd name="connsiteX2" fmla="*/ 9044982 w 9044982"/>
              <a:gd name="connsiteY2" fmla="*/ 565293 h 565293"/>
              <a:gd name="connsiteX3" fmla="*/ 0 w 9044982"/>
              <a:gd name="connsiteY3" fmla="*/ 565293 h 565293"/>
              <a:gd name="connsiteX4" fmla="*/ 575734 w 9044982"/>
              <a:gd name="connsiteY4" fmla="*/ 22578 h 565293"/>
              <a:gd name="connsiteX0" fmla="*/ 250817 w 9044982"/>
              <a:gd name="connsiteY0" fmla="*/ 33867 h 565293"/>
              <a:gd name="connsiteX1" fmla="*/ 9044982 w 9044982"/>
              <a:gd name="connsiteY1" fmla="*/ 0 h 565293"/>
              <a:gd name="connsiteX2" fmla="*/ 9044982 w 9044982"/>
              <a:gd name="connsiteY2" fmla="*/ 565293 h 565293"/>
              <a:gd name="connsiteX3" fmla="*/ 0 w 9044982"/>
              <a:gd name="connsiteY3" fmla="*/ 565293 h 565293"/>
              <a:gd name="connsiteX4" fmla="*/ 250817 w 9044982"/>
              <a:gd name="connsiteY4" fmla="*/ 33867 h 565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4982" h="565293">
                <a:moveTo>
                  <a:pt x="250817" y="33867"/>
                </a:moveTo>
                <a:lnTo>
                  <a:pt x="9044982" y="0"/>
                </a:lnTo>
                <a:lnTo>
                  <a:pt x="9044982" y="565293"/>
                </a:lnTo>
                <a:lnTo>
                  <a:pt x="0" y="565293"/>
                </a:lnTo>
                <a:lnTo>
                  <a:pt x="250817" y="3386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sp>
        <p:nvSpPr>
          <p:cNvPr id="36" name="Cuadro de texto 1">
            <a:extLst>
              <a:ext uri="{FF2B5EF4-FFF2-40B4-BE49-F238E27FC236}">
                <a16:creationId xmlns:a16="http://schemas.microsoft.com/office/drawing/2014/main" id="{F3918996-26B1-4276-A4D8-FD7C74738F52}"/>
              </a:ext>
            </a:extLst>
          </p:cNvPr>
          <p:cNvSpPr txBox="1">
            <a:spLocks noChangeArrowheads="1"/>
          </p:cNvSpPr>
          <p:nvPr/>
        </p:nvSpPr>
        <p:spPr bwMode="auto">
          <a:xfrm>
            <a:off x="1090491" y="148185"/>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37" name="Picture 2" descr="Resultado de imagen para epseb">
            <a:extLst>
              <a:ext uri="{FF2B5EF4-FFF2-40B4-BE49-F238E27FC236}">
                <a16:creationId xmlns:a16="http://schemas.microsoft.com/office/drawing/2014/main" id="{9740B0AA-D888-4E58-92AE-D342EFF7FBE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6890" r="77361" b="27751"/>
          <a:stretch/>
        </p:blipFill>
        <p:spPr bwMode="auto">
          <a:xfrm>
            <a:off x="77790" y="15200"/>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38" name="Rectángulo 37">
            <a:extLst>
              <a:ext uri="{FF2B5EF4-FFF2-40B4-BE49-F238E27FC236}">
                <a16:creationId xmlns:a16="http://schemas.microsoft.com/office/drawing/2014/main" id="{8AE083E4-B8B5-4C6E-B2E8-DD07BB5C4CC1}"/>
              </a:ext>
            </a:extLst>
          </p:cNvPr>
          <p:cNvSpPr/>
          <p:nvPr/>
        </p:nvSpPr>
        <p:spPr>
          <a:xfrm>
            <a:off x="-3369" y="620464"/>
            <a:ext cx="114595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6611077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40" fill="hold"/>
                                        <p:tgtEl>
                                          <p:spTgt spid="4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5"/>
                                        </p:tgtEl>
                                      </p:cBhvr>
                                    </p:cmd>
                                  </p:childTnLst>
                                </p:cTn>
                              </p:par>
                            </p:childTnLst>
                          </p:cTn>
                        </p:par>
                      </p:childTnLst>
                    </p:cTn>
                  </p:par>
                </p:childTnLst>
              </p:cTn>
              <p:nextCondLst>
                <p:cond evt="onClick" delay="0">
                  <p:tgtEl>
                    <p:spTgt spid="45"/>
                  </p:tgtEl>
                </p:cond>
              </p:nextCondLst>
            </p:seq>
            <p:video>
              <p:cMediaNode vol="80000">
                <p:cTn id="12" fill="hold" display="0">
                  <p:stCondLst>
                    <p:cond delay="indefinite"/>
                  </p:stCondLst>
                </p:cTn>
                <p:tgtEl>
                  <p:spTgt spid="4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daptive_plan_3d">
            <a:hlinkClick r:id="" action="ppaction://media"/>
            <a:extLst>
              <a:ext uri="{FF2B5EF4-FFF2-40B4-BE49-F238E27FC236}">
                <a16:creationId xmlns:a16="http://schemas.microsoft.com/office/drawing/2014/main" id="{F0AC28AD-02D1-4A6F-A495-6280159DDA4D}"/>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6283657" y="3638967"/>
            <a:ext cx="2070657" cy="2328667"/>
          </a:xfrm>
          <a:prstGeom prst="rect">
            <a:avLst/>
          </a:prstGeom>
        </p:spPr>
      </p:pic>
      <p:pic>
        <p:nvPicPr>
          <p:cNvPr id="9" name="adaptive_house">
            <a:hlinkClick r:id="" action="ppaction://media"/>
            <a:extLst>
              <a:ext uri="{FF2B5EF4-FFF2-40B4-BE49-F238E27FC236}">
                <a16:creationId xmlns:a16="http://schemas.microsoft.com/office/drawing/2014/main" id="{33B8EF40-07BA-40DF-AB6C-B9F5D94C70F1}"/>
              </a:ext>
            </a:extLst>
          </p:cNvPr>
          <p:cNvPicPr>
            <a:picLocks noChangeAspect="1"/>
          </p:cNvPicPr>
          <p:nvPr>
            <a:videoFile r:link="rId4"/>
            <p:extLst>
              <p:ext uri="{DAA4B4D4-6D71-4841-9C94-3DE7FCFB9230}">
                <p14:media xmlns:p14="http://schemas.microsoft.com/office/powerpoint/2010/main" r:embed="rId3"/>
              </p:ext>
            </p:extLst>
          </p:nvPr>
        </p:nvPicPr>
        <p:blipFill>
          <a:blip r:embed="rId12"/>
          <a:stretch>
            <a:fillRect/>
          </a:stretch>
        </p:blipFill>
        <p:spPr>
          <a:xfrm>
            <a:off x="6151952" y="1246134"/>
            <a:ext cx="2202361" cy="2202361"/>
          </a:xfrm>
          <a:prstGeom prst="rect">
            <a:avLst/>
          </a:prstGeom>
        </p:spPr>
      </p:pic>
      <p:pic>
        <p:nvPicPr>
          <p:cNvPr id="2" name="Imagen 1">
            <a:extLst>
              <a:ext uri="{FF2B5EF4-FFF2-40B4-BE49-F238E27FC236}">
                <a16:creationId xmlns:a16="http://schemas.microsoft.com/office/drawing/2014/main" id="{66845307-A01B-4413-A270-8EA0A6013CBB}"/>
              </a:ext>
            </a:extLst>
          </p:cNvPr>
          <p:cNvPicPr>
            <a:picLocks noChangeAspect="1"/>
          </p:cNvPicPr>
          <p:nvPr/>
        </p:nvPicPr>
        <p:blipFill rotWithShape="1">
          <a:blip r:embed="rId13"/>
          <a:srcRect l="17545" r="17021"/>
          <a:stretch/>
        </p:blipFill>
        <p:spPr>
          <a:xfrm>
            <a:off x="1610408" y="1246133"/>
            <a:ext cx="4341428" cy="3031934"/>
          </a:xfrm>
          <a:prstGeom prst="rect">
            <a:avLst/>
          </a:prstGeom>
        </p:spPr>
      </p:pic>
      <p:sp>
        <p:nvSpPr>
          <p:cNvPr id="6" name="Rectángulo 5">
            <a:extLst>
              <a:ext uri="{FF2B5EF4-FFF2-40B4-BE49-F238E27FC236}">
                <a16:creationId xmlns:a16="http://schemas.microsoft.com/office/drawing/2014/main" id="{998C4903-6C5A-4CAA-BB0F-2B86D7A319BE}"/>
              </a:ext>
            </a:extLst>
          </p:cNvPr>
          <p:cNvSpPr/>
          <p:nvPr/>
        </p:nvSpPr>
        <p:spPr>
          <a:xfrm rot="16200000">
            <a:off x="4601780" y="2596221"/>
            <a:ext cx="3031934" cy="331758"/>
          </a:xfrm>
          <a:prstGeom prst="rect">
            <a:avLst/>
          </a:prstGeom>
          <a:solidFill>
            <a:schemeClr val="bg1">
              <a:lumMod val="5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1219126" hangingPunct="0"/>
            <a:r>
              <a:rPr lang="es-ES" sz="1687" dirty="0">
                <a:solidFill>
                  <a:schemeClr val="bg1"/>
                </a:solidFill>
              </a:rPr>
              <a:t>SOFTWARE</a:t>
            </a:r>
            <a:endParaRPr lang="es-ES" sz="1687" dirty="0">
              <a:solidFill>
                <a:schemeClr val="bg1"/>
              </a:solidFill>
              <a:sym typeface="Helvetica Neue"/>
            </a:endParaRPr>
          </a:p>
        </p:txBody>
      </p:sp>
      <p:pic>
        <p:nvPicPr>
          <p:cNvPr id="36" name="Finch - Parking Stalls">
            <a:hlinkClick r:id="" action="ppaction://media"/>
            <a:extLst>
              <a:ext uri="{FF2B5EF4-FFF2-40B4-BE49-F238E27FC236}">
                <a16:creationId xmlns:a16="http://schemas.microsoft.com/office/drawing/2014/main" id="{0EB29C4B-72C2-470C-984C-B68800F3F6DD}"/>
              </a:ext>
            </a:extLst>
          </p:cNvPr>
          <p:cNvPicPr>
            <a:picLocks noChangeAspect="1"/>
          </p:cNvPicPr>
          <p:nvPr>
            <a:videoFile r:link="rId6"/>
            <p:extLst>
              <p:ext uri="{DAA4B4D4-6D71-4841-9C94-3DE7FCFB9230}">
                <p14:media xmlns:p14="http://schemas.microsoft.com/office/powerpoint/2010/main" r:embed="rId5"/>
              </p:ext>
            </p:extLst>
          </p:nvPr>
        </p:nvPicPr>
        <p:blipFill>
          <a:blip r:embed="rId14"/>
          <a:stretch>
            <a:fillRect/>
          </a:stretch>
        </p:blipFill>
        <p:spPr>
          <a:xfrm>
            <a:off x="8354314" y="3638100"/>
            <a:ext cx="2313686" cy="2329951"/>
          </a:xfrm>
          <a:prstGeom prst="rect">
            <a:avLst/>
          </a:prstGeom>
        </p:spPr>
      </p:pic>
      <p:pic>
        <p:nvPicPr>
          <p:cNvPr id="8" name="Imagen 7">
            <a:extLst>
              <a:ext uri="{FF2B5EF4-FFF2-40B4-BE49-F238E27FC236}">
                <a16:creationId xmlns:a16="http://schemas.microsoft.com/office/drawing/2014/main" id="{C7A3AF2E-AC5C-40CA-9EEE-CE275BCCF9A2}"/>
              </a:ext>
            </a:extLst>
          </p:cNvPr>
          <p:cNvPicPr>
            <a:picLocks noChangeAspect="1"/>
          </p:cNvPicPr>
          <p:nvPr/>
        </p:nvPicPr>
        <p:blipFill>
          <a:blip r:embed="rId15"/>
          <a:stretch>
            <a:fillRect/>
          </a:stretch>
        </p:blipFill>
        <p:spPr>
          <a:xfrm>
            <a:off x="1922887" y="3973023"/>
            <a:ext cx="3916585" cy="1475030"/>
          </a:xfrm>
          <a:prstGeom prst="rect">
            <a:avLst/>
          </a:prstGeom>
        </p:spPr>
      </p:pic>
      <p:sp>
        <p:nvSpPr>
          <p:cNvPr id="3" name="Rectángulo 2">
            <a:extLst>
              <a:ext uri="{FF2B5EF4-FFF2-40B4-BE49-F238E27FC236}">
                <a16:creationId xmlns:a16="http://schemas.microsoft.com/office/drawing/2014/main" id="{C3206D33-53CC-4F95-8777-A3F5B4D4D14E}"/>
              </a:ext>
            </a:extLst>
          </p:cNvPr>
          <p:cNvSpPr/>
          <p:nvPr/>
        </p:nvSpPr>
        <p:spPr>
          <a:xfrm>
            <a:off x="1154450" y="5440567"/>
            <a:ext cx="5453459" cy="351956"/>
          </a:xfrm>
          <a:prstGeom prst="rect">
            <a:avLst/>
          </a:prstGeom>
        </p:spPr>
        <p:txBody>
          <a:bodyPr wrap="square">
            <a:spAutoFit/>
          </a:bodyPr>
          <a:lstStyle/>
          <a:p>
            <a:r>
              <a:rPr lang="es-ES" sz="1687" dirty="0"/>
              <a:t>Dreamcatcher AUTODESK</a:t>
            </a:r>
          </a:p>
        </p:txBody>
      </p:sp>
      <p:sp>
        <p:nvSpPr>
          <p:cNvPr id="37" name="Rectángulo 36">
            <a:extLst>
              <a:ext uri="{FF2B5EF4-FFF2-40B4-BE49-F238E27FC236}">
                <a16:creationId xmlns:a16="http://schemas.microsoft.com/office/drawing/2014/main" id="{7EF9EEE5-38AF-42DF-AEB5-F9A8364C4A6E}"/>
              </a:ext>
            </a:extLst>
          </p:cNvPr>
          <p:cNvSpPr/>
          <p:nvPr/>
        </p:nvSpPr>
        <p:spPr>
          <a:xfrm>
            <a:off x="6283658" y="3353427"/>
            <a:ext cx="4384343" cy="308674"/>
          </a:xfrm>
          <a:prstGeom prst="rect">
            <a:avLst/>
          </a:prstGeom>
          <a:solidFill>
            <a:schemeClr val="tx2">
              <a:lumMod val="50000"/>
            </a:schemeClr>
          </a:solidFill>
        </p:spPr>
        <p:txBody>
          <a:bodyPr wrap="square">
            <a:spAutoFit/>
          </a:bodyPr>
          <a:lstStyle/>
          <a:p>
            <a:r>
              <a:rPr lang="es-ES" sz="1406" dirty="0">
                <a:solidFill>
                  <a:schemeClr val="accent2"/>
                </a:solidFill>
              </a:rPr>
              <a:t>BIM + IA + DISEÑO PARAMÉTRICO</a:t>
            </a:r>
          </a:p>
        </p:txBody>
      </p:sp>
      <p:pic>
        <p:nvPicPr>
          <p:cNvPr id="38" name="9convert.com - Finch  Stairs_1080p">
            <a:hlinkClick r:id="" action="ppaction://media"/>
            <a:extLst>
              <a:ext uri="{FF2B5EF4-FFF2-40B4-BE49-F238E27FC236}">
                <a16:creationId xmlns:a16="http://schemas.microsoft.com/office/drawing/2014/main" id="{0F4C4752-9373-45B5-BB2B-A404AB334C95}"/>
              </a:ext>
            </a:extLst>
          </p:cNvPr>
          <p:cNvPicPr>
            <a:picLocks noChangeAspect="1"/>
          </p:cNvPicPr>
          <p:nvPr>
            <a:videoFile r:link="rId8"/>
            <p:extLst>
              <p:ext uri="{DAA4B4D4-6D71-4841-9C94-3DE7FCFB9230}">
                <p14:media xmlns:p14="http://schemas.microsoft.com/office/powerpoint/2010/main" r:embed="rId7"/>
              </p:ext>
            </p:extLst>
          </p:nvPr>
        </p:nvPicPr>
        <p:blipFill rotWithShape="1">
          <a:blip r:embed="rId16"/>
          <a:srcRect t="6722" b="2799"/>
          <a:stretch/>
        </p:blipFill>
        <p:spPr>
          <a:xfrm>
            <a:off x="8354314" y="1246133"/>
            <a:ext cx="2307374" cy="2103282"/>
          </a:xfrm>
          <a:prstGeom prst="rect">
            <a:avLst/>
          </a:prstGeom>
        </p:spPr>
      </p:pic>
      <p:sp>
        <p:nvSpPr>
          <p:cNvPr id="40" name="Rectángulo 32">
            <a:extLst>
              <a:ext uri="{FF2B5EF4-FFF2-40B4-BE49-F238E27FC236}">
                <a16:creationId xmlns:a16="http://schemas.microsoft.com/office/drawing/2014/main" id="{7DACF68D-C5FB-4321-9DD5-934D92846C53}"/>
              </a:ext>
            </a:extLst>
          </p:cNvPr>
          <p:cNvSpPr/>
          <p:nvPr/>
        </p:nvSpPr>
        <p:spPr>
          <a:xfrm>
            <a:off x="737054" y="206737"/>
            <a:ext cx="10717891" cy="512169"/>
          </a:xfrm>
          <a:custGeom>
            <a:avLst/>
            <a:gdLst>
              <a:gd name="connsiteX0" fmla="*/ 0 w 11627555"/>
              <a:gd name="connsiteY0" fmla="*/ 0 h 523220"/>
              <a:gd name="connsiteX1" fmla="*/ 11627555 w 11627555"/>
              <a:gd name="connsiteY1" fmla="*/ 0 h 523220"/>
              <a:gd name="connsiteX2" fmla="*/ 11627555 w 11627555"/>
              <a:gd name="connsiteY2" fmla="*/ 523220 h 523220"/>
              <a:gd name="connsiteX3" fmla="*/ 0 w 11627555"/>
              <a:gd name="connsiteY3" fmla="*/ 523220 h 523220"/>
              <a:gd name="connsiteX4" fmla="*/ 0 w 11627555"/>
              <a:gd name="connsiteY4" fmla="*/ 0 h 523220"/>
              <a:gd name="connsiteX0" fmla="*/ 0 w 11627555"/>
              <a:gd name="connsiteY0" fmla="*/ 11289 h 534509"/>
              <a:gd name="connsiteX1" fmla="*/ 11142133 w 11627555"/>
              <a:gd name="connsiteY1" fmla="*/ 0 h 534509"/>
              <a:gd name="connsiteX2" fmla="*/ 11627555 w 11627555"/>
              <a:gd name="connsiteY2" fmla="*/ 534509 h 534509"/>
              <a:gd name="connsiteX3" fmla="*/ 0 w 11627555"/>
              <a:gd name="connsiteY3" fmla="*/ 534509 h 534509"/>
              <a:gd name="connsiteX4" fmla="*/ 0 w 11627555"/>
              <a:gd name="connsiteY4" fmla="*/ 11289 h 534509"/>
              <a:gd name="connsiteX0" fmla="*/ 0 w 11627555"/>
              <a:gd name="connsiteY0" fmla="*/ 0 h 523220"/>
              <a:gd name="connsiteX1" fmla="*/ 11334418 w 11627555"/>
              <a:gd name="connsiteY1" fmla="*/ 244 h 523220"/>
              <a:gd name="connsiteX2" fmla="*/ 11627555 w 11627555"/>
              <a:gd name="connsiteY2" fmla="*/ 523220 h 523220"/>
              <a:gd name="connsiteX3" fmla="*/ 0 w 11627555"/>
              <a:gd name="connsiteY3" fmla="*/ 523220 h 523220"/>
              <a:gd name="connsiteX4" fmla="*/ 0 w 1162755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7555" h="523220">
                <a:moveTo>
                  <a:pt x="0" y="0"/>
                </a:moveTo>
                <a:lnTo>
                  <a:pt x="11334418" y="244"/>
                </a:lnTo>
                <a:lnTo>
                  <a:pt x="11627555" y="523220"/>
                </a:lnTo>
                <a:lnTo>
                  <a:pt x="0" y="523220"/>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a:p>
        </p:txBody>
      </p:sp>
      <p:sp>
        <p:nvSpPr>
          <p:cNvPr id="41" name="Cuadro de texto 1">
            <a:extLst>
              <a:ext uri="{FF2B5EF4-FFF2-40B4-BE49-F238E27FC236}">
                <a16:creationId xmlns:a16="http://schemas.microsoft.com/office/drawing/2014/main" id="{606B93EC-EDF3-466E-B584-D81E4228F453}"/>
              </a:ext>
            </a:extLst>
          </p:cNvPr>
          <p:cNvSpPr txBox="1">
            <a:spLocks noChangeArrowheads="1"/>
          </p:cNvSpPr>
          <p:nvPr/>
        </p:nvSpPr>
        <p:spPr bwMode="auto">
          <a:xfrm>
            <a:off x="6062682" y="3019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42" name="Picture 2" descr="Resultado de imagen para epseb">
            <a:extLst>
              <a:ext uri="{FF2B5EF4-FFF2-40B4-BE49-F238E27FC236}">
                <a16:creationId xmlns:a16="http://schemas.microsoft.com/office/drawing/2014/main" id="{6A13A587-C2C9-4476-860F-C96701438A70}"/>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t="26890" r="77361" b="27751"/>
          <a:stretch/>
        </p:blipFill>
        <p:spPr bwMode="auto">
          <a:xfrm>
            <a:off x="11383934" y="206737"/>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43" name="Rectángulo 42">
            <a:extLst>
              <a:ext uri="{FF2B5EF4-FFF2-40B4-BE49-F238E27FC236}">
                <a16:creationId xmlns:a16="http://schemas.microsoft.com/office/drawing/2014/main" id="{13F66A84-7826-4114-B0F8-4D945CF1D30F}"/>
              </a:ext>
            </a:extLst>
          </p:cNvPr>
          <p:cNvSpPr/>
          <p:nvPr/>
        </p:nvSpPr>
        <p:spPr>
          <a:xfrm>
            <a:off x="737054" y="726311"/>
            <a:ext cx="11467511"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Imagen 6">
            <a:hlinkClick r:id="rId18"/>
            <a:extLst>
              <a:ext uri="{FF2B5EF4-FFF2-40B4-BE49-F238E27FC236}">
                <a16:creationId xmlns:a16="http://schemas.microsoft.com/office/drawing/2014/main" id="{CE2F78D6-B1D7-4866-A6B6-6729D91411D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907280" y="5107030"/>
            <a:ext cx="858547" cy="858547"/>
          </a:xfrm>
          <a:prstGeom prst="rect">
            <a:avLst/>
          </a:prstGeom>
        </p:spPr>
      </p:pic>
      <p:pic>
        <p:nvPicPr>
          <p:cNvPr id="11" name="Imagen 10">
            <a:hlinkClick r:id="rId20"/>
            <a:extLst>
              <a:ext uri="{FF2B5EF4-FFF2-40B4-BE49-F238E27FC236}">
                <a16:creationId xmlns:a16="http://schemas.microsoft.com/office/drawing/2014/main" id="{C1B91A0A-A21A-4F87-9107-ED2C3F15359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860221" y="5156558"/>
            <a:ext cx="801467" cy="801467"/>
          </a:xfrm>
          <a:prstGeom prst="rect">
            <a:avLst/>
          </a:prstGeom>
        </p:spPr>
      </p:pic>
    </p:spTree>
    <p:extLst>
      <p:ext uri="{BB962C8B-B14F-4D97-AF65-F5344CB8AC3E}">
        <p14:creationId xmlns:p14="http://schemas.microsoft.com/office/powerpoint/2010/main" val="362314711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80" fill="hold"/>
                                        <p:tgtEl>
                                          <p:spTgt spid="36"/>
                                        </p:tgtEl>
                                      </p:cBhvr>
                                    </p:cmd>
                                  </p:childTnLst>
                                </p:cTn>
                              </p:par>
                              <p:par>
                                <p:cTn id="7" presetID="1" presetClass="mediacall" presetSubtype="0" fill="hold" nodeType="withEffect">
                                  <p:stCondLst>
                                    <p:cond delay="0"/>
                                  </p:stCondLst>
                                  <p:childTnLst>
                                    <p:cmd type="call" cmd="playFrom(0.0)">
                                      <p:cBhvr>
                                        <p:cTn id="8" dur="4110" fill="hold"/>
                                        <p:tgtEl>
                                          <p:spTgt spid="38"/>
                                        </p:tgtEl>
                                      </p:cBhvr>
                                    </p:cmd>
                                  </p:childTnLst>
                                </p:cTn>
                              </p:par>
                              <p:par>
                                <p:cTn id="9" presetID="1" presetClass="mediacall" presetSubtype="0" fill="hold" nodeType="withEffect">
                                  <p:stCondLst>
                                    <p:cond delay="0"/>
                                  </p:stCondLst>
                                  <p:childTnLst>
                                    <p:cmd type="call" cmd="playFrom(0.0)">
                                      <p:cBhvr>
                                        <p:cTn id="10" dur="6037" fill="hold"/>
                                        <p:tgtEl>
                                          <p:spTgt spid="5"/>
                                        </p:tgtEl>
                                      </p:cBhvr>
                                    </p:cmd>
                                  </p:childTnLst>
                                </p:cTn>
                              </p:par>
                              <p:par>
                                <p:cTn id="11" presetID="1" presetClass="mediacall" presetSubtype="0" fill="hold" nodeType="withEffect">
                                  <p:stCondLst>
                                    <p:cond delay="0"/>
                                  </p:stCondLst>
                                  <p:childTnLst>
                                    <p:cmd type="call" cmd="playFrom(0.0)">
                                      <p:cBhvr>
                                        <p:cTn id="12" dur="603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remove" display="0">
                  <p:stCondLst>
                    <p:cond delay="indefinite"/>
                  </p:stCondLst>
                </p:cTn>
                <p:tgtEl>
                  <p:spTgt spid="36"/>
                </p:tgtEl>
              </p:cMediaNode>
            </p:video>
            <p:seq concurrent="1" nextAc="seek">
              <p:cTn id="14" restart="whenNotActive" fill="hold" evtFilter="cancelBubble" nodeType="interactiveSeq">
                <p:stCondLst>
                  <p:cond evt="onClick" delay="0">
                    <p:tgtEl>
                      <p:spTgt spid="36"/>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36"/>
                                        </p:tgtEl>
                                      </p:cBhvr>
                                    </p:cmd>
                                  </p:childTnLst>
                                </p:cTn>
                              </p:par>
                            </p:childTnLst>
                          </p:cTn>
                        </p:par>
                      </p:childTnLst>
                    </p:cTn>
                  </p:par>
                </p:childTnLst>
              </p:cTn>
              <p:nextCondLst>
                <p:cond evt="onClick" delay="0">
                  <p:tgtEl>
                    <p:spTgt spid="36"/>
                  </p:tgtEl>
                </p:cond>
              </p:nextCondLst>
            </p:seq>
            <p:seq concurrent="1" nextAc="seek">
              <p:cTn id="19" restart="whenNotActive" fill="hold" evtFilter="cancelBubble" nodeType="interactiveSeq">
                <p:stCondLst>
                  <p:cond evt="onClick" delay="0">
                    <p:tgtEl>
                      <p:spTgt spid="38"/>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withEffect">
                                  <p:stCondLst>
                                    <p:cond delay="0"/>
                                  </p:stCondLst>
                                  <p:childTnLst>
                                    <p:cmd type="call" cmd="togglePause">
                                      <p:cBhvr>
                                        <p:cTn id="23" dur="1" fill="hold"/>
                                        <p:tgtEl>
                                          <p:spTgt spid="38"/>
                                        </p:tgtEl>
                                      </p:cBhvr>
                                    </p:cmd>
                                  </p:childTnLst>
                                </p:cTn>
                              </p:par>
                            </p:childTnLst>
                          </p:cTn>
                        </p:par>
                      </p:childTnLst>
                    </p:cTn>
                  </p:par>
                </p:childTnLst>
              </p:cTn>
              <p:nextCondLst>
                <p:cond evt="onClick" delay="0">
                  <p:tgtEl>
                    <p:spTgt spid="38"/>
                  </p:tgtEl>
                </p:cond>
              </p:nextCondLst>
            </p:seq>
            <p:video>
              <p:cMediaNode vol="80000">
                <p:cTn id="24" repeatCount="indefinite" fill="remove" display="0">
                  <p:stCondLst>
                    <p:cond delay="indefinite"/>
                  </p:stCondLst>
                </p:cTn>
                <p:tgtEl>
                  <p:spTgt spid="38"/>
                </p:tgtEl>
              </p:cMediaNode>
            </p:video>
            <p:video>
              <p:cMediaNode vol="80000">
                <p:cTn id="25" repeatCount="indefinite" fill="remove" display="0">
                  <p:stCondLst>
                    <p:cond delay="indefinite"/>
                  </p:stCondLst>
                </p:cTn>
                <p:tgtEl>
                  <p:spTgt spid="5"/>
                </p:tgtEl>
              </p:cMediaNode>
            </p:video>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withEffect">
                                  <p:stCondLst>
                                    <p:cond delay="0"/>
                                  </p:stCondLst>
                                  <p:childTnLst>
                                    <p:cmd type="call" cmd="togglePause">
                                      <p:cBhvr>
                                        <p:cTn id="30" dur="1" fill="hold"/>
                                        <p:tgtEl>
                                          <p:spTgt spid="5"/>
                                        </p:tgtEl>
                                      </p:cBhvr>
                                    </p:cmd>
                                  </p:childTnLst>
                                </p:cTn>
                              </p:par>
                            </p:childTnLst>
                          </p:cTn>
                        </p:par>
                      </p:childTnLst>
                    </p:cTn>
                  </p:par>
                </p:childTnLst>
              </p:cTn>
              <p:nextCondLst>
                <p:cond evt="onClick" delay="0">
                  <p:tgtEl>
                    <p:spTgt spid="5"/>
                  </p:tgtEl>
                </p:cond>
              </p:nextCondLst>
            </p:seq>
            <p:video>
              <p:cMediaNode vol="80000">
                <p:cTn id="31" repeatCount="indefinite" fill="remove" display="0">
                  <p:stCondLst>
                    <p:cond delay="indefinite"/>
                  </p:stCondLst>
                </p:cTn>
                <p:tgtEl>
                  <p:spTgt spid="9"/>
                </p:tgtEl>
              </p:cMediaNode>
            </p:video>
            <p:seq concurrent="1" nextAc="seek">
              <p:cTn id="32" restart="whenNotActive" fill="hold" evtFilter="cancelBubble" nodeType="interactiveSeq">
                <p:stCondLst>
                  <p:cond evt="onClick" delay="0">
                    <p:tgtEl>
                      <p:spTgt spid="9"/>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withEffect">
                                  <p:stCondLst>
                                    <p:cond delay="0"/>
                                  </p:stCondLst>
                                  <p:childTnLst>
                                    <p:cmd type="call" cmd="togglePause">
                                      <p:cBhvr>
                                        <p:cTn id="36"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rma en L 3">
            <a:extLst>
              <a:ext uri="{FF2B5EF4-FFF2-40B4-BE49-F238E27FC236}">
                <a16:creationId xmlns:a16="http://schemas.microsoft.com/office/drawing/2014/main" id="{553202B1-2984-4224-A06B-393AC5782E5F}"/>
              </a:ext>
            </a:extLst>
          </p:cNvPr>
          <p:cNvSpPr/>
          <p:nvPr/>
        </p:nvSpPr>
        <p:spPr>
          <a:xfrm flipH="1">
            <a:off x="6635334" y="3381486"/>
            <a:ext cx="4032665" cy="501431"/>
          </a:xfrm>
          <a:prstGeom prst="corner">
            <a:avLst>
              <a:gd name="adj1" fmla="val 48576"/>
              <a:gd name="adj2" fmla="val 46014"/>
            </a:avLst>
          </a:prstGeom>
          <a:solidFill>
            <a:schemeClr val="bg1">
              <a:lumMod val="6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dirty="0">
              <a:solidFill>
                <a:srgbClr val="5E5E5E"/>
              </a:solidFill>
              <a:latin typeface="+mj-lt"/>
              <a:ea typeface="+mj-ea"/>
              <a:cs typeface="+mj-cs"/>
              <a:sym typeface="Helvetica Neue"/>
            </a:endParaRPr>
          </a:p>
        </p:txBody>
      </p:sp>
      <p:sp>
        <p:nvSpPr>
          <p:cNvPr id="24" name="Forma libre: forma 23">
            <a:extLst>
              <a:ext uri="{FF2B5EF4-FFF2-40B4-BE49-F238E27FC236}">
                <a16:creationId xmlns:a16="http://schemas.microsoft.com/office/drawing/2014/main" id="{2CFF7054-140F-4C53-BF56-41BD950340FC}"/>
              </a:ext>
            </a:extLst>
          </p:cNvPr>
          <p:cNvSpPr/>
          <p:nvPr/>
        </p:nvSpPr>
        <p:spPr>
          <a:xfrm>
            <a:off x="1499635" y="320476"/>
            <a:ext cx="1407512" cy="245260"/>
          </a:xfrm>
          <a:custGeom>
            <a:avLst/>
            <a:gdLst>
              <a:gd name="connsiteX0" fmla="*/ 0 w 2001795"/>
              <a:gd name="connsiteY0" fmla="*/ 1260389 h 1260389"/>
              <a:gd name="connsiteX1" fmla="*/ 1322173 w 2001795"/>
              <a:gd name="connsiteY1" fmla="*/ 1260389 h 1260389"/>
              <a:gd name="connsiteX2" fmla="*/ 2001795 w 2001795"/>
              <a:gd name="connsiteY2" fmla="*/ 259492 h 1260389"/>
              <a:gd name="connsiteX3" fmla="*/ 2001795 w 2001795"/>
              <a:gd name="connsiteY3" fmla="*/ 0 h 1260389"/>
              <a:gd name="connsiteX4" fmla="*/ 0 w 2001795"/>
              <a:gd name="connsiteY4" fmla="*/ 0 h 1260389"/>
              <a:gd name="connsiteX5" fmla="*/ 0 w 2001795"/>
              <a:gd name="connsiteY5" fmla="*/ 1260389 h 126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1795" h="1260389">
                <a:moveTo>
                  <a:pt x="0" y="1260389"/>
                </a:moveTo>
                <a:lnTo>
                  <a:pt x="1322173" y="1260389"/>
                </a:lnTo>
                <a:lnTo>
                  <a:pt x="2001795" y="259492"/>
                </a:lnTo>
                <a:lnTo>
                  <a:pt x="2001795" y="0"/>
                </a:lnTo>
                <a:lnTo>
                  <a:pt x="0" y="0"/>
                </a:lnTo>
                <a:lnTo>
                  <a:pt x="0" y="1260389"/>
                </a:lnTo>
                <a:close/>
              </a:path>
            </a:pathLst>
          </a:cu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a:solidFill>
                <a:srgbClr val="5E5E5E"/>
              </a:solidFill>
              <a:latin typeface="+mj-lt"/>
              <a:ea typeface="+mj-ea"/>
              <a:cs typeface="+mj-cs"/>
              <a:sym typeface="Helvetica Neue"/>
            </a:endParaRPr>
          </a:p>
        </p:txBody>
      </p:sp>
      <p:sp>
        <p:nvSpPr>
          <p:cNvPr id="53" name="CuadroTexto 52">
            <a:extLst>
              <a:ext uri="{FF2B5EF4-FFF2-40B4-BE49-F238E27FC236}">
                <a16:creationId xmlns:a16="http://schemas.microsoft.com/office/drawing/2014/main" id="{58F827B5-3CF9-4120-81F5-A31D6421CB90}"/>
              </a:ext>
            </a:extLst>
          </p:cNvPr>
          <p:cNvSpPr txBox="1"/>
          <p:nvPr/>
        </p:nvSpPr>
        <p:spPr>
          <a:xfrm>
            <a:off x="9451029" y="633561"/>
            <a:ext cx="992260" cy="2020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algn="r" defTabSz="1219126" hangingPunct="0"/>
            <a:r>
              <a:rPr lang="es-ES" sz="844" dirty="0">
                <a:solidFill>
                  <a:schemeClr val="bg1"/>
                </a:solidFill>
                <a:latin typeface="+mj-lt"/>
                <a:ea typeface="+mj-ea"/>
                <a:cs typeface="+mj-cs"/>
                <a:sym typeface="Helvetica Neue"/>
              </a:rPr>
              <a:t>[</a:t>
            </a:r>
            <a:r>
              <a:rPr lang="es-ES" sz="773" dirty="0">
                <a:solidFill>
                  <a:schemeClr val="bg1"/>
                </a:solidFill>
                <a:latin typeface="+mj-lt"/>
                <a:ea typeface="+mj-ea"/>
                <a:cs typeface="+mj-cs"/>
                <a:sym typeface="Helvetica Neue"/>
              </a:rPr>
              <a:t>campo 01_tecnología</a:t>
            </a:r>
            <a:r>
              <a:rPr lang="es-ES" sz="844" dirty="0">
                <a:solidFill>
                  <a:schemeClr val="bg1"/>
                </a:solidFill>
                <a:latin typeface="+mj-lt"/>
                <a:ea typeface="+mj-ea"/>
                <a:cs typeface="+mj-cs"/>
                <a:sym typeface="Helvetica Neue"/>
              </a:rPr>
              <a:t>]</a:t>
            </a:r>
          </a:p>
        </p:txBody>
      </p:sp>
      <p:cxnSp>
        <p:nvCxnSpPr>
          <p:cNvPr id="79" name="Conector recto 78">
            <a:extLst>
              <a:ext uri="{FF2B5EF4-FFF2-40B4-BE49-F238E27FC236}">
                <a16:creationId xmlns:a16="http://schemas.microsoft.com/office/drawing/2014/main" id="{D8402275-4ECD-4783-82C3-B708F78351C7}"/>
              </a:ext>
            </a:extLst>
          </p:cNvPr>
          <p:cNvCxnSpPr>
            <a:cxnSpLocks/>
          </p:cNvCxnSpPr>
          <p:nvPr/>
        </p:nvCxnSpPr>
        <p:spPr>
          <a:xfrm>
            <a:off x="5508498" y="286723"/>
            <a:ext cx="0" cy="506250"/>
          </a:xfrm>
          <a:prstGeom prst="line">
            <a:avLst/>
          </a:prstGeom>
          <a:noFill/>
          <a:ln w="12700" cap="flat">
            <a:solidFill>
              <a:schemeClr val="bg1"/>
            </a:solidFill>
            <a:prstDash val="solid"/>
            <a:round/>
          </a:ln>
          <a:effectLst/>
          <a:sp3d/>
        </p:spPr>
        <p:style>
          <a:lnRef idx="0">
            <a:scrgbClr r="0" g="0" b="0"/>
          </a:lnRef>
          <a:fillRef idx="0">
            <a:scrgbClr r="0" g="0" b="0"/>
          </a:fillRef>
          <a:effectRef idx="0">
            <a:scrgbClr r="0" g="0" b="0"/>
          </a:effectRef>
          <a:fontRef idx="none"/>
        </p:style>
      </p:cxnSp>
      <p:sp>
        <p:nvSpPr>
          <p:cNvPr id="80" name="CuadroTexto 79">
            <a:extLst>
              <a:ext uri="{FF2B5EF4-FFF2-40B4-BE49-F238E27FC236}">
                <a16:creationId xmlns:a16="http://schemas.microsoft.com/office/drawing/2014/main" id="{25E3EFA8-4683-40F7-A0DF-34A0125ECF7A}"/>
              </a:ext>
            </a:extLst>
          </p:cNvPr>
          <p:cNvSpPr txBox="1"/>
          <p:nvPr/>
        </p:nvSpPr>
        <p:spPr>
          <a:xfrm>
            <a:off x="5567440" y="279620"/>
            <a:ext cx="3847500" cy="5143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s-ES" sz="914" b="1" dirty="0">
                <a:solidFill>
                  <a:schemeClr val="bg1"/>
                </a:solidFill>
                <a:latin typeface="Yu Gothic UI Light" panose="020B0300000000000000" pitchFamily="34" charset="-128"/>
                <a:ea typeface="Yu Gothic UI Light" panose="020B0300000000000000" pitchFamily="34" charset="-128"/>
              </a:rPr>
              <a:t>ArchiTech: Espacio digital y arquitectura programable. </a:t>
            </a:r>
            <a:r>
              <a:rPr lang="es-ES" sz="914" i="1" dirty="0">
                <a:solidFill>
                  <a:schemeClr val="bg1"/>
                </a:solidFill>
                <a:latin typeface="Yu Gothic UI Light" panose="020B0300000000000000" pitchFamily="34" charset="-128"/>
                <a:ea typeface="Yu Gothic UI Light" panose="020B0300000000000000" pitchFamily="34" charset="-128"/>
              </a:rPr>
              <a:t>El impacto y posibilidades de la aplicación de la Inteligencia Artificial y el Big Data al proyecto arquitectónico. </a:t>
            </a:r>
          </a:p>
        </p:txBody>
      </p:sp>
      <p:sp>
        <p:nvSpPr>
          <p:cNvPr id="81" name="CuadroTexto 80">
            <a:extLst>
              <a:ext uri="{FF2B5EF4-FFF2-40B4-BE49-F238E27FC236}">
                <a16:creationId xmlns:a16="http://schemas.microsoft.com/office/drawing/2014/main" id="{6A0621B8-5D2B-4F6E-810B-A1F88D5F3922}"/>
              </a:ext>
            </a:extLst>
          </p:cNvPr>
          <p:cNvSpPr txBox="1"/>
          <p:nvPr/>
        </p:nvSpPr>
        <p:spPr>
          <a:xfrm>
            <a:off x="2852144" y="296366"/>
            <a:ext cx="2577630" cy="495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defTabSz="1219126" hangingPunct="0">
              <a:lnSpc>
                <a:spcPts val="1055"/>
              </a:lnSpc>
            </a:pPr>
            <a:r>
              <a:rPr lang="es-ES" sz="984" kern="0" dirty="0">
                <a:solidFill>
                  <a:schemeClr val="bg1"/>
                </a:solidFill>
                <a:latin typeface="Helvetica Neue"/>
                <a:sym typeface="Helvetica Neue"/>
              </a:rPr>
              <a:t>Fanny Esther Berigüete Alcántara, MSc. </a:t>
            </a:r>
          </a:p>
          <a:p>
            <a:pPr defTabSz="1219126" hangingPunct="0">
              <a:lnSpc>
                <a:spcPts val="1055"/>
              </a:lnSpc>
              <a:defRPr/>
            </a:pPr>
            <a:r>
              <a:rPr lang="es-ES" sz="773" i="1" kern="0" dirty="0">
                <a:solidFill>
                  <a:schemeClr val="bg1"/>
                </a:solidFill>
                <a:latin typeface="Helvetica Neue"/>
                <a:ea typeface="+mj-ea"/>
                <a:cs typeface="+mj-cs"/>
                <a:sym typeface="Helvetica Neue"/>
              </a:rPr>
              <a:t>Foro de la Arquitectura Iberoamericana (ARQUIBERAM) </a:t>
            </a:r>
          </a:p>
          <a:p>
            <a:pPr defTabSz="1219126" hangingPunct="0">
              <a:lnSpc>
                <a:spcPts val="1055"/>
              </a:lnSpc>
              <a:defRPr/>
            </a:pPr>
            <a:r>
              <a:rPr lang="es-ES" sz="773" i="1" kern="0" dirty="0">
                <a:solidFill>
                  <a:schemeClr val="bg1"/>
                </a:solidFill>
                <a:latin typeface="Helvetica Neue"/>
                <a:sym typeface="Helvetica Neue"/>
              </a:rPr>
              <a:t>Universitat Politècnica de Catalunya (UPC)</a:t>
            </a:r>
            <a:endParaRPr lang="es-ES" sz="773" i="1" kern="0" dirty="0">
              <a:solidFill>
                <a:schemeClr val="bg1"/>
              </a:solidFill>
              <a:latin typeface="Helvetica Neue"/>
              <a:ea typeface="+mj-ea"/>
              <a:cs typeface="+mj-cs"/>
              <a:sym typeface="Helvetica Neue"/>
            </a:endParaRPr>
          </a:p>
        </p:txBody>
      </p:sp>
      <p:pic>
        <p:nvPicPr>
          <p:cNvPr id="14338" name="Picture 2" descr="https://ovacen.com/wp-content/uploads/2017/11/construccion-inteligencia-artificial.gif">
            <a:extLst>
              <a:ext uri="{FF2B5EF4-FFF2-40B4-BE49-F238E27FC236}">
                <a16:creationId xmlns:a16="http://schemas.microsoft.com/office/drawing/2014/main" id="{81470B4B-7AC6-4282-A076-9A1F9580DC8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651042" y="1011400"/>
            <a:ext cx="5055547" cy="2739905"/>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F9924979-D958-424A-BBA4-FE897D368C61}"/>
              </a:ext>
            </a:extLst>
          </p:cNvPr>
          <p:cNvPicPr>
            <a:picLocks noChangeAspect="1"/>
          </p:cNvPicPr>
          <p:nvPr/>
        </p:nvPicPr>
        <p:blipFill>
          <a:blip r:embed="rId4"/>
          <a:stretch>
            <a:fillRect/>
          </a:stretch>
        </p:blipFill>
        <p:spPr>
          <a:xfrm>
            <a:off x="4614825" y="5044040"/>
            <a:ext cx="1905229" cy="1008040"/>
          </a:xfrm>
          <a:prstGeom prst="rect">
            <a:avLst/>
          </a:prstGeom>
        </p:spPr>
      </p:pic>
      <p:pic>
        <p:nvPicPr>
          <p:cNvPr id="8" name="Imagen 7">
            <a:extLst>
              <a:ext uri="{FF2B5EF4-FFF2-40B4-BE49-F238E27FC236}">
                <a16:creationId xmlns:a16="http://schemas.microsoft.com/office/drawing/2014/main" id="{D9D35E1D-2503-4E2A-9C42-274649919D15}"/>
              </a:ext>
            </a:extLst>
          </p:cNvPr>
          <p:cNvPicPr>
            <a:picLocks noChangeAspect="1"/>
          </p:cNvPicPr>
          <p:nvPr/>
        </p:nvPicPr>
        <p:blipFill rotWithShape="1">
          <a:blip r:embed="rId5"/>
          <a:srcRect b="17850"/>
          <a:stretch/>
        </p:blipFill>
        <p:spPr>
          <a:xfrm>
            <a:off x="1506521" y="3545051"/>
            <a:ext cx="3079468" cy="2023832"/>
          </a:xfrm>
          <a:prstGeom prst="rect">
            <a:avLst/>
          </a:prstGeom>
        </p:spPr>
      </p:pic>
      <p:sp>
        <p:nvSpPr>
          <p:cNvPr id="9" name="Rectángulo 8">
            <a:extLst>
              <a:ext uri="{FF2B5EF4-FFF2-40B4-BE49-F238E27FC236}">
                <a16:creationId xmlns:a16="http://schemas.microsoft.com/office/drawing/2014/main" id="{D3D5B9BF-19BD-457A-8748-822D6910A7D5}"/>
              </a:ext>
            </a:extLst>
          </p:cNvPr>
          <p:cNvSpPr/>
          <p:nvPr/>
        </p:nvSpPr>
        <p:spPr>
          <a:xfrm>
            <a:off x="1496287" y="5594031"/>
            <a:ext cx="3154732" cy="373692"/>
          </a:xfrm>
          <a:prstGeom prst="rect">
            <a:avLst/>
          </a:prstGeom>
        </p:spPr>
        <p:txBody>
          <a:bodyPr wrap="square">
            <a:spAutoFit/>
          </a:bodyPr>
          <a:lstStyle/>
          <a:p>
            <a:r>
              <a:rPr lang="en-US" sz="914" b="1" i="1" dirty="0">
                <a:solidFill>
                  <a:schemeClr val="tx1">
                    <a:lumMod val="50000"/>
                  </a:schemeClr>
                </a:solidFill>
                <a:latin typeface="Yu Gothic UI Light" panose="020B0300000000000000" pitchFamily="34" charset="-128"/>
                <a:ea typeface="Yu Gothic UI Light" panose="020B0300000000000000" pitchFamily="34" charset="-128"/>
              </a:rPr>
              <a:t>Mathematics: The Winton Gallery</a:t>
            </a:r>
            <a:r>
              <a:rPr lang="en-US" sz="914" i="1" dirty="0">
                <a:solidFill>
                  <a:schemeClr val="tx1">
                    <a:lumMod val="50000"/>
                  </a:schemeClr>
                </a:solidFill>
                <a:latin typeface="Yu Gothic UI Light" panose="020B0300000000000000" pitchFamily="34" charset="-128"/>
                <a:ea typeface="Yu Gothic UI Light" panose="020B0300000000000000" pitchFamily="34" charset="-128"/>
              </a:rPr>
              <a:t>, Zaha Hadid Architects, 2016 © Luke Hayes</a:t>
            </a:r>
            <a:endParaRPr lang="es-ES" sz="914" i="1" dirty="0">
              <a:solidFill>
                <a:schemeClr val="tx1">
                  <a:lumMod val="50000"/>
                </a:schemeClr>
              </a:solidFill>
              <a:latin typeface="Yu Gothic UI Light" panose="020B0300000000000000" pitchFamily="34" charset="-128"/>
              <a:ea typeface="Yu Gothic UI Light" panose="020B0300000000000000" pitchFamily="34" charset="-128"/>
            </a:endParaRPr>
          </a:p>
        </p:txBody>
      </p:sp>
      <p:pic>
        <p:nvPicPr>
          <p:cNvPr id="10" name="Imagen 9">
            <a:extLst>
              <a:ext uri="{FF2B5EF4-FFF2-40B4-BE49-F238E27FC236}">
                <a16:creationId xmlns:a16="http://schemas.microsoft.com/office/drawing/2014/main" id="{86859C36-3934-47B9-BAC4-94B85ADEAC1D}"/>
              </a:ext>
            </a:extLst>
          </p:cNvPr>
          <p:cNvPicPr>
            <a:picLocks noChangeAspect="1"/>
          </p:cNvPicPr>
          <p:nvPr/>
        </p:nvPicPr>
        <p:blipFill>
          <a:blip r:embed="rId6"/>
          <a:stretch>
            <a:fillRect/>
          </a:stretch>
        </p:blipFill>
        <p:spPr>
          <a:xfrm>
            <a:off x="4616004" y="3751207"/>
            <a:ext cx="1905229" cy="1264920"/>
          </a:xfrm>
          <a:prstGeom prst="rect">
            <a:avLst/>
          </a:prstGeom>
        </p:spPr>
      </p:pic>
      <p:pic>
        <p:nvPicPr>
          <p:cNvPr id="11" name="Imagen 10">
            <a:extLst>
              <a:ext uri="{FF2B5EF4-FFF2-40B4-BE49-F238E27FC236}">
                <a16:creationId xmlns:a16="http://schemas.microsoft.com/office/drawing/2014/main" id="{33F8DC55-CD9F-430D-89F6-ACA7AE000C21}"/>
              </a:ext>
            </a:extLst>
          </p:cNvPr>
          <p:cNvPicPr>
            <a:picLocks noChangeAspect="1"/>
          </p:cNvPicPr>
          <p:nvPr/>
        </p:nvPicPr>
        <p:blipFill rotWithShape="1">
          <a:blip r:embed="rId7"/>
          <a:srcRect b="22144"/>
          <a:stretch/>
        </p:blipFill>
        <p:spPr>
          <a:xfrm>
            <a:off x="1506521" y="1011722"/>
            <a:ext cx="2109522" cy="2463575"/>
          </a:xfrm>
          <a:prstGeom prst="rect">
            <a:avLst/>
          </a:prstGeom>
        </p:spPr>
      </p:pic>
      <p:pic>
        <p:nvPicPr>
          <p:cNvPr id="3" name="Imagen 2">
            <a:extLst>
              <a:ext uri="{FF2B5EF4-FFF2-40B4-BE49-F238E27FC236}">
                <a16:creationId xmlns:a16="http://schemas.microsoft.com/office/drawing/2014/main" id="{EE964318-ED3C-4790-9E33-7C0064C384E2}"/>
              </a:ext>
            </a:extLst>
          </p:cNvPr>
          <p:cNvPicPr>
            <a:picLocks noChangeAspect="1"/>
          </p:cNvPicPr>
          <p:nvPr/>
        </p:nvPicPr>
        <p:blipFill rotWithShape="1">
          <a:blip r:embed="rId8"/>
          <a:srcRect r="14728"/>
          <a:stretch/>
        </p:blipFill>
        <p:spPr>
          <a:xfrm>
            <a:off x="6623811" y="3948744"/>
            <a:ext cx="2335248" cy="1867498"/>
          </a:xfrm>
          <a:prstGeom prst="rect">
            <a:avLst/>
          </a:prstGeom>
        </p:spPr>
      </p:pic>
      <p:sp>
        <p:nvSpPr>
          <p:cNvPr id="39" name="Rectángulo 38">
            <a:extLst>
              <a:ext uri="{FF2B5EF4-FFF2-40B4-BE49-F238E27FC236}">
                <a16:creationId xmlns:a16="http://schemas.microsoft.com/office/drawing/2014/main" id="{EC310281-C552-4CA1-8E44-B251F0A89CA6}"/>
              </a:ext>
            </a:extLst>
          </p:cNvPr>
          <p:cNvSpPr/>
          <p:nvPr/>
        </p:nvSpPr>
        <p:spPr>
          <a:xfrm>
            <a:off x="6622632" y="5578196"/>
            <a:ext cx="2211948" cy="287130"/>
          </a:xfrm>
          <a:prstGeom prst="rect">
            <a:avLst/>
          </a:prstGeom>
          <a:solidFill>
            <a:schemeClr val="tx2">
              <a:lumMod val="50000"/>
            </a:schemeClr>
          </a:solidFill>
        </p:spPr>
        <p:txBody>
          <a:bodyPr wrap="square">
            <a:spAutoFit/>
          </a:bodyPr>
          <a:lstStyle/>
          <a:p>
            <a:r>
              <a:rPr lang="es-ES" sz="1266" dirty="0">
                <a:solidFill>
                  <a:schemeClr val="accent2"/>
                </a:solidFill>
              </a:rPr>
              <a:t>REPLANTEO DE OBRA-DUSTY</a:t>
            </a:r>
          </a:p>
        </p:txBody>
      </p:sp>
      <p:pic>
        <p:nvPicPr>
          <p:cNvPr id="2050" name="Picture 2" descr="robot digitalizar obras en construcción">
            <a:extLst>
              <a:ext uri="{FF2B5EF4-FFF2-40B4-BE49-F238E27FC236}">
                <a16:creationId xmlns:a16="http://schemas.microsoft.com/office/drawing/2014/main" id="{07C26E96-A9CB-413A-9BED-091C3C9242B4}"/>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7459" r="32464"/>
          <a:stretch/>
        </p:blipFill>
        <p:spPr bwMode="auto">
          <a:xfrm>
            <a:off x="8809166" y="3255369"/>
            <a:ext cx="1836610" cy="2560873"/>
          </a:xfrm>
          <a:prstGeom prst="rect">
            <a:avLst/>
          </a:prstGeom>
          <a:noFill/>
          <a:extLst>
            <a:ext uri="{909E8E84-426E-40DD-AFC4-6F175D3DCCD1}">
              <a14:hiddenFill xmlns:a14="http://schemas.microsoft.com/office/drawing/2010/main">
                <a:solidFill>
                  <a:srgbClr val="FFFFFF"/>
                </a:solidFill>
              </a14:hiddenFill>
            </a:ext>
          </a:extLst>
        </p:spPr>
      </p:pic>
      <p:sp>
        <p:nvSpPr>
          <p:cNvPr id="41" name="Rectángulo 40">
            <a:extLst>
              <a:ext uri="{FF2B5EF4-FFF2-40B4-BE49-F238E27FC236}">
                <a16:creationId xmlns:a16="http://schemas.microsoft.com/office/drawing/2014/main" id="{F1626010-3900-497A-8812-37656F45AE0B}"/>
              </a:ext>
            </a:extLst>
          </p:cNvPr>
          <p:cNvSpPr/>
          <p:nvPr/>
        </p:nvSpPr>
        <p:spPr>
          <a:xfrm>
            <a:off x="8809167" y="3263941"/>
            <a:ext cx="1836610" cy="287130"/>
          </a:xfrm>
          <a:prstGeom prst="rect">
            <a:avLst/>
          </a:prstGeom>
          <a:solidFill>
            <a:schemeClr val="tx2">
              <a:lumMod val="50000"/>
            </a:schemeClr>
          </a:solidFill>
        </p:spPr>
        <p:txBody>
          <a:bodyPr wrap="square">
            <a:spAutoFit/>
          </a:bodyPr>
          <a:lstStyle/>
          <a:p>
            <a:r>
              <a:rPr lang="es-ES" sz="1266" dirty="0">
                <a:solidFill>
                  <a:schemeClr val="accent2"/>
                </a:solidFill>
              </a:rPr>
              <a:t>IMPRESORA 3D</a:t>
            </a:r>
          </a:p>
        </p:txBody>
      </p:sp>
      <p:pic>
        <p:nvPicPr>
          <p:cNvPr id="5" name="Imagen 4">
            <a:hlinkClick r:id="rId10"/>
            <a:extLst>
              <a:ext uri="{FF2B5EF4-FFF2-40B4-BE49-F238E27FC236}">
                <a16:creationId xmlns:a16="http://schemas.microsoft.com/office/drawing/2014/main" id="{692DF6BE-9F2C-41B2-A096-08DBC95DD3CF}"/>
              </a:ext>
            </a:extLst>
          </p:cNvPr>
          <p:cNvPicPr>
            <a:picLocks noChangeAspect="1"/>
          </p:cNvPicPr>
          <p:nvPr/>
        </p:nvPicPr>
        <p:blipFill>
          <a:blip r:embed="rId11"/>
          <a:stretch>
            <a:fillRect/>
          </a:stretch>
        </p:blipFill>
        <p:spPr>
          <a:xfrm>
            <a:off x="10019960" y="5177125"/>
            <a:ext cx="647670" cy="647670"/>
          </a:xfrm>
          <a:prstGeom prst="rect">
            <a:avLst/>
          </a:prstGeom>
        </p:spPr>
      </p:pic>
      <p:pic>
        <p:nvPicPr>
          <p:cNvPr id="13" name="Imagen 12">
            <a:extLst>
              <a:ext uri="{FF2B5EF4-FFF2-40B4-BE49-F238E27FC236}">
                <a16:creationId xmlns:a16="http://schemas.microsoft.com/office/drawing/2014/main" id="{FE86C2DF-0BB9-4BAC-A7DD-3C5FB84B7EDE}"/>
              </a:ext>
            </a:extLst>
          </p:cNvPr>
          <p:cNvPicPr>
            <a:picLocks noChangeAspect="1"/>
          </p:cNvPicPr>
          <p:nvPr/>
        </p:nvPicPr>
        <p:blipFill rotWithShape="1">
          <a:blip r:embed="rId12"/>
          <a:srcRect l="7890" r="35973"/>
          <a:stretch/>
        </p:blipFill>
        <p:spPr>
          <a:xfrm>
            <a:off x="8811532" y="1417423"/>
            <a:ext cx="1834245" cy="1837945"/>
          </a:xfrm>
          <a:prstGeom prst="rect">
            <a:avLst/>
          </a:prstGeom>
        </p:spPr>
      </p:pic>
      <p:sp>
        <p:nvSpPr>
          <p:cNvPr id="46" name="Rectángulo 45">
            <a:extLst>
              <a:ext uri="{FF2B5EF4-FFF2-40B4-BE49-F238E27FC236}">
                <a16:creationId xmlns:a16="http://schemas.microsoft.com/office/drawing/2014/main" id="{15AC5F44-E395-4606-B486-C6F459BC63B3}"/>
              </a:ext>
            </a:extLst>
          </p:cNvPr>
          <p:cNvSpPr/>
          <p:nvPr/>
        </p:nvSpPr>
        <p:spPr>
          <a:xfrm>
            <a:off x="8813183" y="5575021"/>
            <a:ext cx="1206407" cy="287130"/>
          </a:xfrm>
          <a:prstGeom prst="rect">
            <a:avLst/>
          </a:prstGeom>
          <a:solidFill>
            <a:schemeClr val="tx2">
              <a:lumMod val="50000"/>
            </a:schemeClr>
          </a:solidFill>
        </p:spPr>
        <p:txBody>
          <a:bodyPr wrap="square">
            <a:spAutoFit/>
          </a:bodyPr>
          <a:lstStyle/>
          <a:p>
            <a:r>
              <a:rPr lang="es-ES" sz="1266" dirty="0">
                <a:solidFill>
                  <a:schemeClr val="accent2"/>
                </a:solidFill>
              </a:rPr>
              <a:t>CAPTURA 360º</a:t>
            </a:r>
          </a:p>
        </p:txBody>
      </p:sp>
      <p:sp>
        <p:nvSpPr>
          <p:cNvPr id="45" name="Rectángulo 13">
            <a:extLst>
              <a:ext uri="{FF2B5EF4-FFF2-40B4-BE49-F238E27FC236}">
                <a16:creationId xmlns:a16="http://schemas.microsoft.com/office/drawing/2014/main" id="{BA837DFB-E4BB-4A41-8FDF-64A40293C445}"/>
              </a:ext>
            </a:extLst>
          </p:cNvPr>
          <p:cNvSpPr/>
          <p:nvPr/>
        </p:nvSpPr>
        <p:spPr>
          <a:xfrm>
            <a:off x="806833" y="-15413"/>
            <a:ext cx="10649298" cy="671678"/>
          </a:xfrm>
          <a:custGeom>
            <a:avLst/>
            <a:gdLst>
              <a:gd name="connsiteX0" fmla="*/ 0 w 9044982"/>
              <a:gd name="connsiteY0" fmla="*/ 0 h 565293"/>
              <a:gd name="connsiteX1" fmla="*/ 9044982 w 9044982"/>
              <a:gd name="connsiteY1" fmla="*/ 0 h 565293"/>
              <a:gd name="connsiteX2" fmla="*/ 9044982 w 9044982"/>
              <a:gd name="connsiteY2" fmla="*/ 565293 h 565293"/>
              <a:gd name="connsiteX3" fmla="*/ 0 w 9044982"/>
              <a:gd name="connsiteY3" fmla="*/ 565293 h 565293"/>
              <a:gd name="connsiteX4" fmla="*/ 0 w 9044982"/>
              <a:gd name="connsiteY4" fmla="*/ 0 h 565293"/>
              <a:gd name="connsiteX0" fmla="*/ 575734 w 9044982"/>
              <a:gd name="connsiteY0" fmla="*/ 22578 h 565293"/>
              <a:gd name="connsiteX1" fmla="*/ 9044982 w 9044982"/>
              <a:gd name="connsiteY1" fmla="*/ 0 h 565293"/>
              <a:gd name="connsiteX2" fmla="*/ 9044982 w 9044982"/>
              <a:gd name="connsiteY2" fmla="*/ 565293 h 565293"/>
              <a:gd name="connsiteX3" fmla="*/ 0 w 9044982"/>
              <a:gd name="connsiteY3" fmla="*/ 565293 h 565293"/>
              <a:gd name="connsiteX4" fmla="*/ 575734 w 9044982"/>
              <a:gd name="connsiteY4" fmla="*/ 22578 h 565293"/>
              <a:gd name="connsiteX0" fmla="*/ 250817 w 9044982"/>
              <a:gd name="connsiteY0" fmla="*/ 33867 h 565293"/>
              <a:gd name="connsiteX1" fmla="*/ 9044982 w 9044982"/>
              <a:gd name="connsiteY1" fmla="*/ 0 h 565293"/>
              <a:gd name="connsiteX2" fmla="*/ 9044982 w 9044982"/>
              <a:gd name="connsiteY2" fmla="*/ 565293 h 565293"/>
              <a:gd name="connsiteX3" fmla="*/ 0 w 9044982"/>
              <a:gd name="connsiteY3" fmla="*/ 565293 h 565293"/>
              <a:gd name="connsiteX4" fmla="*/ 250817 w 9044982"/>
              <a:gd name="connsiteY4" fmla="*/ 33867 h 565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4982" h="565293">
                <a:moveTo>
                  <a:pt x="250817" y="33867"/>
                </a:moveTo>
                <a:lnTo>
                  <a:pt x="9044982" y="0"/>
                </a:lnTo>
                <a:lnTo>
                  <a:pt x="9044982" y="565293"/>
                </a:lnTo>
                <a:lnTo>
                  <a:pt x="0" y="565293"/>
                </a:lnTo>
                <a:lnTo>
                  <a:pt x="250817" y="3386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sp>
        <p:nvSpPr>
          <p:cNvPr id="47" name="Cuadro de texto 1">
            <a:extLst>
              <a:ext uri="{FF2B5EF4-FFF2-40B4-BE49-F238E27FC236}">
                <a16:creationId xmlns:a16="http://schemas.microsoft.com/office/drawing/2014/main" id="{E141D6F0-A348-429D-9D00-2F1710290A2E}"/>
              </a:ext>
            </a:extLst>
          </p:cNvPr>
          <p:cNvSpPr txBox="1">
            <a:spLocks noChangeArrowheads="1"/>
          </p:cNvSpPr>
          <p:nvPr/>
        </p:nvSpPr>
        <p:spPr bwMode="auto">
          <a:xfrm>
            <a:off x="1090491" y="148185"/>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48" name="Picture 2" descr="Resultado de imagen para epseb">
            <a:extLst>
              <a:ext uri="{FF2B5EF4-FFF2-40B4-BE49-F238E27FC236}">
                <a16:creationId xmlns:a16="http://schemas.microsoft.com/office/drawing/2014/main" id="{4BC1F949-D117-4287-B4AA-6B1B0C74C3FB}"/>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6890" r="77361" b="27751"/>
          <a:stretch/>
        </p:blipFill>
        <p:spPr bwMode="auto">
          <a:xfrm>
            <a:off x="77790" y="15200"/>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49" name="Rectángulo 48">
            <a:extLst>
              <a:ext uri="{FF2B5EF4-FFF2-40B4-BE49-F238E27FC236}">
                <a16:creationId xmlns:a16="http://schemas.microsoft.com/office/drawing/2014/main" id="{22AC5D62-66F1-4AE9-A51D-6A3D19DEB3B4}"/>
              </a:ext>
            </a:extLst>
          </p:cNvPr>
          <p:cNvSpPr/>
          <p:nvPr/>
        </p:nvSpPr>
        <p:spPr>
          <a:xfrm>
            <a:off x="-3369" y="620464"/>
            <a:ext cx="114595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Imagen 6">
            <a:hlinkClick r:id="rId14"/>
            <a:extLst>
              <a:ext uri="{FF2B5EF4-FFF2-40B4-BE49-F238E27FC236}">
                <a16:creationId xmlns:a16="http://schemas.microsoft.com/office/drawing/2014/main" id="{CA511691-A5D2-4156-BAF6-817FC2290D8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76506" y="4980243"/>
            <a:ext cx="597953" cy="597953"/>
          </a:xfrm>
          <a:prstGeom prst="rect">
            <a:avLst/>
          </a:prstGeom>
        </p:spPr>
      </p:pic>
    </p:spTree>
    <p:extLst>
      <p:ext uri="{BB962C8B-B14F-4D97-AF65-F5344CB8AC3E}">
        <p14:creationId xmlns:p14="http://schemas.microsoft.com/office/powerpoint/2010/main" val="291164831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D3C6D99-08CF-43EC-B1AA-52D171EDA7B2}"/>
              </a:ext>
            </a:extLst>
          </p:cNvPr>
          <p:cNvSpPr/>
          <p:nvPr/>
        </p:nvSpPr>
        <p:spPr>
          <a:xfrm>
            <a:off x="1003587" y="1605077"/>
            <a:ext cx="10879171" cy="4770537"/>
          </a:xfrm>
          <a:prstGeom prst="rect">
            <a:avLst/>
          </a:prstGeom>
        </p:spPr>
        <p:txBody>
          <a:bodyPr wrap="square">
            <a:spAutoFit/>
          </a:bodyPr>
          <a:lstStyle/>
          <a:p>
            <a:r>
              <a:rPr lang="es-ES" sz="2200" b="1" dirty="0"/>
              <a:t>Inteligencia Artificial en la Gestión del Edificio</a:t>
            </a:r>
          </a:p>
          <a:p>
            <a:endParaRPr lang="es-ES" dirty="0"/>
          </a:p>
          <a:p>
            <a:endParaRPr lang="es-ES" dirty="0"/>
          </a:p>
          <a:p>
            <a:endParaRPr lang="es-ES" dirty="0"/>
          </a:p>
          <a:p>
            <a:endParaRPr lang="es-ES" dirty="0"/>
          </a:p>
          <a:p>
            <a:r>
              <a:rPr lang="es-ES" sz="2200" b="1" dirty="0"/>
              <a:t>Inteligencia Artificial para la Construcción</a:t>
            </a:r>
            <a:endParaRPr lang="es-ES" sz="2200" b="1" dirty="0">
              <a:hlinkClick r:id="rId2">
                <a:extLst>
                  <a:ext uri="{A12FA001-AC4F-418D-AE19-62706E023703}">
                    <ahyp:hlinkClr xmlns:ahyp="http://schemas.microsoft.com/office/drawing/2018/hyperlinkcolor" val="tx"/>
                  </a:ext>
                </a:extLst>
              </a:hlinkClick>
            </a:endParaRPr>
          </a:p>
          <a:p>
            <a:endParaRPr lang="es-ES" dirty="0"/>
          </a:p>
          <a:p>
            <a:endParaRPr lang="es-ES" dirty="0"/>
          </a:p>
          <a:p>
            <a:r>
              <a:rPr lang="es-ES" sz="2400" b="1" dirty="0">
                <a:solidFill>
                  <a:schemeClr val="accent1">
                    <a:lumMod val="75000"/>
                  </a:schemeClr>
                </a:solidFill>
              </a:rPr>
              <a:t>Conferencia</a:t>
            </a:r>
          </a:p>
          <a:p>
            <a:r>
              <a:rPr lang="es-ES" sz="2200" b="1" dirty="0"/>
              <a:t>Architecture and Artificial </a:t>
            </a:r>
            <a:r>
              <a:rPr lang="es-ES" sz="2200" b="1" dirty="0" err="1"/>
              <a:t>Intelligence</a:t>
            </a:r>
            <a:endParaRPr lang="es-ES" sz="2200" b="1" dirty="0"/>
          </a:p>
          <a:p>
            <a:endParaRPr lang="es-ES" dirty="0"/>
          </a:p>
          <a:p>
            <a:endParaRPr lang="es-ES" sz="2400" b="1" dirty="0">
              <a:solidFill>
                <a:schemeClr val="accent1">
                  <a:lumMod val="75000"/>
                </a:schemeClr>
              </a:solidFill>
            </a:endParaRPr>
          </a:p>
          <a:p>
            <a:r>
              <a:rPr lang="es-ES" sz="2400" b="1" dirty="0">
                <a:solidFill>
                  <a:schemeClr val="accent1">
                    <a:lumMod val="75000"/>
                  </a:schemeClr>
                </a:solidFill>
              </a:rPr>
              <a:t>Curso</a:t>
            </a:r>
          </a:p>
          <a:p>
            <a:r>
              <a:rPr lang="es-ES" sz="2200" b="1" dirty="0"/>
              <a:t>Inteligencia Artificial</a:t>
            </a:r>
          </a:p>
          <a:p>
            <a:endParaRPr lang="es-ES" dirty="0"/>
          </a:p>
        </p:txBody>
      </p:sp>
      <p:sp>
        <p:nvSpPr>
          <p:cNvPr id="10" name="Rectángulo 13">
            <a:extLst>
              <a:ext uri="{FF2B5EF4-FFF2-40B4-BE49-F238E27FC236}">
                <a16:creationId xmlns:a16="http://schemas.microsoft.com/office/drawing/2014/main" id="{6B6A1593-5582-4D52-904C-66C6D76A1091}"/>
              </a:ext>
            </a:extLst>
          </p:cNvPr>
          <p:cNvSpPr/>
          <p:nvPr/>
        </p:nvSpPr>
        <p:spPr>
          <a:xfrm>
            <a:off x="806833" y="-15413"/>
            <a:ext cx="10649298" cy="671678"/>
          </a:xfrm>
          <a:custGeom>
            <a:avLst/>
            <a:gdLst>
              <a:gd name="connsiteX0" fmla="*/ 0 w 9044982"/>
              <a:gd name="connsiteY0" fmla="*/ 0 h 565293"/>
              <a:gd name="connsiteX1" fmla="*/ 9044982 w 9044982"/>
              <a:gd name="connsiteY1" fmla="*/ 0 h 565293"/>
              <a:gd name="connsiteX2" fmla="*/ 9044982 w 9044982"/>
              <a:gd name="connsiteY2" fmla="*/ 565293 h 565293"/>
              <a:gd name="connsiteX3" fmla="*/ 0 w 9044982"/>
              <a:gd name="connsiteY3" fmla="*/ 565293 h 565293"/>
              <a:gd name="connsiteX4" fmla="*/ 0 w 9044982"/>
              <a:gd name="connsiteY4" fmla="*/ 0 h 565293"/>
              <a:gd name="connsiteX0" fmla="*/ 575734 w 9044982"/>
              <a:gd name="connsiteY0" fmla="*/ 22578 h 565293"/>
              <a:gd name="connsiteX1" fmla="*/ 9044982 w 9044982"/>
              <a:gd name="connsiteY1" fmla="*/ 0 h 565293"/>
              <a:gd name="connsiteX2" fmla="*/ 9044982 w 9044982"/>
              <a:gd name="connsiteY2" fmla="*/ 565293 h 565293"/>
              <a:gd name="connsiteX3" fmla="*/ 0 w 9044982"/>
              <a:gd name="connsiteY3" fmla="*/ 565293 h 565293"/>
              <a:gd name="connsiteX4" fmla="*/ 575734 w 9044982"/>
              <a:gd name="connsiteY4" fmla="*/ 22578 h 565293"/>
              <a:gd name="connsiteX0" fmla="*/ 250817 w 9044982"/>
              <a:gd name="connsiteY0" fmla="*/ 33867 h 565293"/>
              <a:gd name="connsiteX1" fmla="*/ 9044982 w 9044982"/>
              <a:gd name="connsiteY1" fmla="*/ 0 h 565293"/>
              <a:gd name="connsiteX2" fmla="*/ 9044982 w 9044982"/>
              <a:gd name="connsiteY2" fmla="*/ 565293 h 565293"/>
              <a:gd name="connsiteX3" fmla="*/ 0 w 9044982"/>
              <a:gd name="connsiteY3" fmla="*/ 565293 h 565293"/>
              <a:gd name="connsiteX4" fmla="*/ 250817 w 9044982"/>
              <a:gd name="connsiteY4" fmla="*/ 33867 h 565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4982" h="565293">
                <a:moveTo>
                  <a:pt x="250817" y="33867"/>
                </a:moveTo>
                <a:lnTo>
                  <a:pt x="9044982" y="0"/>
                </a:lnTo>
                <a:lnTo>
                  <a:pt x="9044982" y="565293"/>
                </a:lnTo>
                <a:lnTo>
                  <a:pt x="0" y="565293"/>
                </a:lnTo>
                <a:lnTo>
                  <a:pt x="250817" y="3386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dirty="0"/>
          </a:p>
        </p:txBody>
      </p:sp>
      <p:sp>
        <p:nvSpPr>
          <p:cNvPr id="11" name="Cuadro de texto 1">
            <a:extLst>
              <a:ext uri="{FF2B5EF4-FFF2-40B4-BE49-F238E27FC236}">
                <a16:creationId xmlns:a16="http://schemas.microsoft.com/office/drawing/2014/main" id="{8755A9F7-EAA8-4B13-BF8A-81B023E15E1A}"/>
              </a:ext>
            </a:extLst>
          </p:cNvPr>
          <p:cNvSpPr txBox="1">
            <a:spLocks noChangeArrowheads="1"/>
          </p:cNvSpPr>
          <p:nvPr/>
        </p:nvSpPr>
        <p:spPr bwMode="auto">
          <a:xfrm>
            <a:off x="1090491" y="148185"/>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12" name="Picture 2" descr="Resultado de imagen para epseb">
            <a:extLst>
              <a:ext uri="{FF2B5EF4-FFF2-40B4-BE49-F238E27FC236}">
                <a16:creationId xmlns:a16="http://schemas.microsoft.com/office/drawing/2014/main" id="{638EBB20-7797-496D-9D17-C901E64C01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890" r="77361" b="27751"/>
          <a:stretch/>
        </p:blipFill>
        <p:spPr bwMode="auto">
          <a:xfrm>
            <a:off x="77790" y="15200"/>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13" name="Rectángulo 12">
            <a:extLst>
              <a:ext uri="{FF2B5EF4-FFF2-40B4-BE49-F238E27FC236}">
                <a16:creationId xmlns:a16="http://schemas.microsoft.com/office/drawing/2014/main" id="{07214825-EB40-4FB1-A82B-2731BB71D2F9}"/>
              </a:ext>
            </a:extLst>
          </p:cNvPr>
          <p:cNvSpPr/>
          <p:nvPr/>
        </p:nvSpPr>
        <p:spPr>
          <a:xfrm>
            <a:off x="-3369" y="620464"/>
            <a:ext cx="11459500"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p:cNvSpPr/>
          <p:nvPr/>
        </p:nvSpPr>
        <p:spPr>
          <a:xfrm>
            <a:off x="8806228" y="-8890"/>
            <a:ext cx="2649903" cy="62846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DO" b="1" dirty="0"/>
              <a:t>RECURSOS</a:t>
            </a:r>
          </a:p>
        </p:txBody>
      </p:sp>
      <p:pic>
        <p:nvPicPr>
          <p:cNvPr id="4" name="Imagen 3">
            <a:hlinkClick r:id="rId4"/>
            <a:extLst>
              <a:ext uri="{FF2B5EF4-FFF2-40B4-BE49-F238E27FC236}">
                <a16:creationId xmlns:a16="http://schemas.microsoft.com/office/drawing/2014/main" id="{03F985D7-BBBA-4704-BAF4-EE0C4C113A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28178" y="5117998"/>
            <a:ext cx="1004302" cy="980615"/>
          </a:xfrm>
          <a:prstGeom prst="rect">
            <a:avLst/>
          </a:prstGeom>
        </p:spPr>
      </p:pic>
      <p:pic>
        <p:nvPicPr>
          <p:cNvPr id="6" name="Imagen 5">
            <a:hlinkClick r:id="rId6"/>
            <a:extLst>
              <a:ext uri="{FF2B5EF4-FFF2-40B4-BE49-F238E27FC236}">
                <a16:creationId xmlns:a16="http://schemas.microsoft.com/office/drawing/2014/main" id="{A142F8E4-A6A1-4342-B43F-B67FE766E7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28178" y="3883130"/>
            <a:ext cx="956733" cy="956733"/>
          </a:xfrm>
          <a:prstGeom prst="rect">
            <a:avLst/>
          </a:prstGeom>
        </p:spPr>
      </p:pic>
      <p:pic>
        <p:nvPicPr>
          <p:cNvPr id="8" name="Imagen 7">
            <a:hlinkClick r:id="rId2"/>
            <a:extLst>
              <a:ext uri="{FF2B5EF4-FFF2-40B4-BE49-F238E27FC236}">
                <a16:creationId xmlns:a16="http://schemas.microsoft.com/office/drawing/2014/main" id="{DCFB8FA7-4E8C-43BA-ACEB-A98A95F04F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28179" y="2648263"/>
            <a:ext cx="956733" cy="956733"/>
          </a:xfrm>
          <a:prstGeom prst="rect">
            <a:avLst/>
          </a:prstGeom>
        </p:spPr>
      </p:pic>
      <p:pic>
        <p:nvPicPr>
          <p:cNvPr id="21" name="Imagen 20">
            <a:hlinkClick r:id="rId9"/>
            <a:extLst>
              <a:ext uri="{FF2B5EF4-FFF2-40B4-BE49-F238E27FC236}">
                <a16:creationId xmlns:a16="http://schemas.microsoft.com/office/drawing/2014/main" id="{6F76FBCE-348B-4DF4-90B5-F546A8D72DB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28179" y="1527029"/>
            <a:ext cx="956733" cy="956733"/>
          </a:xfrm>
          <a:prstGeom prst="rect">
            <a:avLst/>
          </a:prstGeom>
        </p:spPr>
      </p:pic>
    </p:spTree>
    <p:extLst>
      <p:ext uri="{BB962C8B-B14F-4D97-AF65-F5344CB8AC3E}">
        <p14:creationId xmlns:p14="http://schemas.microsoft.com/office/powerpoint/2010/main" val="3127818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orma libre: forma 23">
            <a:extLst>
              <a:ext uri="{FF2B5EF4-FFF2-40B4-BE49-F238E27FC236}">
                <a16:creationId xmlns:a16="http://schemas.microsoft.com/office/drawing/2014/main" id="{2CFF7054-140F-4C53-BF56-41BD950340FC}"/>
              </a:ext>
            </a:extLst>
          </p:cNvPr>
          <p:cNvSpPr/>
          <p:nvPr/>
        </p:nvSpPr>
        <p:spPr>
          <a:xfrm>
            <a:off x="1499635" y="320476"/>
            <a:ext cx="1407512" cy="245260"/>
          </a:xfrm>
          <a:custGeom>
            <a:avLst/>
            <a:gdLst>
              <a:gd name="connsiteX0" fmla="*/ 0 w 2001795"/>
              <a:gd name="connsiteY0" fmla="*/ 1260389 h 1260389"/>
              <a:gd name="connsiteX1" fmla="*/ 1322173 w 2001795"/>
              <a:gd name="connsiteY1" fmla="*/ 1260389 h 1260389"/>
              <a:gd name="connsiteX2" fmla="*/ 2001795 w 2001795"/>
              <a:gd name="connsiteY2" fmla="*/ 259492 h 1260389"/>
              <a:gd name="connsiteX3" fmla="*/ 2001795 w 2001795"/>
              <a:gd name="connsiteY3" fmla="*/ 0 h 1260389"/>
              <a:gd name="connsiteX4" fmla="*/ 0 w 2001795"/>
              <a:gd name="connsiteY4" fmla="*/ 0 h 1260389"/>
              <a:gd name="connsiteX5" fmla="*/ 0 w 2001795"/>
              <a:gd name="connsiteY5" fmla="*/ 1260389 h 126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1795" h="1260389">
                <a:moveTo>
                  <a:pt x="0" y="1260389"/>
                </a:moveTo>
                <a:lnTo>
                  <a:pt x="1322173" y="1260389"/>
                </a:lnTo>
                <a:lnTo>
                  <a:pt x="2001795" y="259492"/>
                </a:lnTo>
                <a:lnTo>
                  <a:pt x="2001795" y="0"/>
                </a:lnTo>
                <a:lnTo>
                  <a:pt x="0" y="0"/>
                </a:lnTo>
                <a:lnTo>
                  <a:pt x="0" y="1260389"/>
                </a:lnTo>
                <a:close/>
              </a:path>
            </a:pathLst>
          </a:cu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1219126" hangingPunct="0"/>
            <a:endParaRPr lang="es-ES" sz="1125">
              <a:solidFill>
                <a:srgbClr val="5E5E5E"/>
              </a:solidFill>
              <a:latin typeface="+mj-lt"/>
              <a:ea typeface="+mj-ea"/>
              <a:cs typeface="+mj-cs"/>
              <a:sym typeface="Helvetica Neue"/>
            </a:endParaRPr>
          </a:p>
        </p:txBody>
      </p:sp>
      <p:sp>
        <p:nvSpPr>
          <p:cNvPr id="53" name="CuadroTexto 52">
            <a:extLst>
              <a:ext uri="{FF2B5EF4-FFF2-40B4-BE49-F238E27FC236}">
                <a16:creationId xmlns:a16="http://schemas.microsoft.com/office/drawing/2014/main" id="{58F827B5-3CF9-4120-81F5-A31D6421CB90}"/>
              </a:ext>
            </a:extLst>
          </p:cNvPr>
          <p:cNvSpPr txBox="1"/>
          <p:nvPr/>
        </p:nvSpPr>
        <p:spPr>
          <a:xfrm>
            <a:off x="9451029" y="633561"/>
            <a:ext cx="992260" cy="2020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algn="r" defTabSz="1219126" hangingPunct="0"/>
            <a:r>
              <a:rPr lang="es-ES" sz="844" dirty="0">
                <a:solidFill>
                  <a:schemeClr val="bg1"/>
                </a:solidFill>
                <a:latin typeface="+mj-lt"/>
                <a:ea typeface="+mj-ea"/>
                <a:cs typeface="+mj-cs"/>
                <a:sym typeface="Helvetica Neue"/>
              </a:rPr>
              <a:t>[</a:t>
            </a:r>
            <a:r>
              <a:rPr lang="es-ES" sz="773" dirty="0">
                <a:solidFill>
                  <a:schemeClr val="bg1"/>
                </a:solidFill>
                <a:latin typeface="+mj-lt"/>
                <a:ea typeface="+mj-ea"/>
                <a:cs typeface="+mj-cs"/>
                <a:sym typeface="Helvetica Neue"/>
              </a:rPr>
              <a:t>campo 01_tecnología</a:t>
            </a:r>
            <a:r>
              <a:rPr lang="es-ES" sz="844" dirty="0">
                <a:solidFill>
                  <a:schemeClr val="bg1"/>
                </a:solidFill>
                <a:latin typeface="+mj-lt"/>
                <a:ea typeface="+mj-ea"/>
                <a:cs typeface="+mj-cs"/>
                <a:sym typeface="Helvetica Neue"/>
              </a:rPr>
              <a:t>]</a:t>
            </a:r>
          </a:p>
        </p:txBody>
      </p:sp>
      <p:cxnSp>
        <p:nvCxnSpPr>
          <p:cNvPr id="79" name="Conector recto 78">
            <a:extLst>
              <a:ext uri="{FF2B5EF4-FFF2-40B4-BE49-F238E27FC236}">
                <a16:creationId xmlns:a16="http://schemas.microsoft.com/office/drawing/2014/main" id="{D8402275-4ECD-4783-82C3-B708F78351C7}"/>
              </a:ext>
            </a:extLst>
          </p:cNvPr>
          <p:cNvCxnSpPr>
            <a:cxnSpLocks/>
          </p:cNvCxnSpPr>
          <p:nvPr/>
        </p:nvCxnSpPr>
        <p:spPr>
          <a:xfrm>
            <a:off x="5508498" y="286723"/>
            <a:ext cx="0" cy="506250"/>
          </a:xfrm>
          <a:prstGeom prst="line">
            <a:avLst/>
          </a:prstGeom>
          <a:noFill/>
          <a:ln w="12700" cap="flat">
            <a:solidFill>
              <a:schemeClr val="bg1"/>
            </a:solidFill>
            <a:prstDash val="solid"/>
            <a:round/>
          </a:ln>
          <a:effectLst/>
          <a:sp3d/>
        </p:spPr>
        <p:style>
          <a:lnRef idx="0">
            <a:scrgbClr r="0" g="0" b="0"/>
          </a:lnRef>
          <a:fillRef idx="0">
            <a:scrgbClr r="0" g="0" b="0"/>
          </a:fillRef>
          <a:effectRef idx="0">
            <a:scrgbClr r="0" g="0" b="0"/>
          </a:effectRef>
          <a:fontRef idx="none"/>
        </p:style>
      </p:cxnSp>
      <p:sp>
        <p:nvSpPr>
          <p:cNvPr id="80" name="CuadroTexto 79">
            <a:extLst>
              <a:ext uri="{FF2B5EF4-FFF2-40B4-BE49-F238E27FC236}">
                <a16:creationId xmlns:a16="http://schemas.microsoft.com/office/drawing/2014/main" id="{25E3EFA8-4683-40F7-A0DF-34A0125ECF7A}"/>
              </a:ext>
            </a:extLst>
          </p:cNvPr>
          <p:cNvSpPr txBox="1"/>
          <p:nvPr/>
        </p:nvSpPr>
        <p:spPr>
          <a:xfrm>
            <a:off x="5567440" y="279620"/>
            <a:ext cx="3847500" cy="5143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s-ES" sz="914" b="1" dirty="0">
                <a:solidFill>
                  <a:schemeClr val="bg1"/>
                </a:solidFill>
                <a:latin typeface="Yu Gothic UI Light" panose="020B0300000000000000" pitchFamily="34" charset="-128"/>
                <a:ea typeface="Yu Gothic UI Light" panose="020B0300000000000000" pitchFamily="34" charset="-128"/>
              </a:rPr>
              <a:t>ArchiTech: Espacio digital y arquitectura programable. </a:t>
            </a:r>
            <a:r>
              <a:rPr lang="es-ES" sz="914" i="1" dirty="0">
                <a:solidFill>
                  <a:schemeClr val="bg1"/>
                </a:solidFill>
                <a:latin typeface="Yu Gothic UI Light" panose="020B0300000000000000" pitchFamily="34" charset="-128"/>
                <a:ea typeface="Yu Gothic UI Light" panose="020B0300000000000000" pitchFamily="34" charset="-128"/>
              </a:rPr>
              <a:t>El impacto y posibilidades de la aplicación de la Inteligencia Artificial y el Big Data al proyecto arquitectónico. </a:t>
            </a:r>
          </a:p>
        </p:txBody>
      </p:sp>
      <p:sp>
        <p:nvSpPr>
          <p:cNvPr id="81" name="CuadroTexto 80">
            <a:extLst>
              <a:ext uri="{FF2B5EF4-FFF2-40B4-BE49-F238E27FC236}">
                <a16:creationId xmlns:a16="http://schemas.microsoft.com/office/drawing/2014/main" id="{6A0621B8-5D2B-4F6E-810B-A1F88D5F3922}"/>
              </a:ext>
            </a:extLst>
          </p:cNvPr>
          <p:cNvSpPr txBox="1"/>
          <p:nvPr/>
        </p:nvSpPr>
        <p:spPr>
          <a:xfrm>
            <a:off x="2852144" y="296366"/>
            <a:ext cx="2577630" cy="495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defTabSz="1219126" hangingPunct="0">
              <a:lnSpc>
                <a:spcPts val="1055"/>
              </a:lnSpc>
            </a:pPr>
            <a:r>
              <a:rPr lang="es-ES" sz="984" kern="0" dirty="0">
                <a:solidFill>
                  <a:schemeClr val="bg1"/>
                </a:solidFill>
                <a:latin typeface="Helvetica Neue"/>
                <a:sym typeface="Helvetica Neue"/>
              </a:rPr>
              <a:t>Fanny Esther Berigüete Alcántara, MSc. </a:t>
            </a:r>
          </a:p>
          <a:p>
            <a:pPr defTabSz="1219126" hangingPunct="0">
              <a:lnSpc>
                <a:spcPts val="1055"/>
              </a:lnSpc>
              <a:defRPr/>
            </a:pPr>
            <a:r>
              <a:rPr lang="es-ES" sz="773" i="1" kern="0" dirty="0">
                <a:solidFill>
                  <a:schemeClr val="bg1"/>
                </a:solidFill>
                <a:latin typeface="Helvetica Neue"/>
                <a:ea typeface="+mj-ea"/>
                <a:cs typeface="+mj-cs"/>
                <a:sym typeface="Helvetica Neue"/>
              </a:rPr>
              <a:t>Foro de la Arquitectura Iberoamericana (ARQUIBERAM) </a:t>
            </a:r>
          </a:p>
          <a:p>
            <a:pPr defTabSz="1219126" hangingPunct="0">
              <a:lnSpc>
                <a:spcPts val="1055"/>
              </a:lnSpc>
              <a:defRPr/>
            </a:pPr>
            <a:r>
              <a:rPr lang="es-ES" sz="773" i="1" kern="0" dirty="0">
                <a:solidFill>
                  <a:schemeClr val="bg1"/>
                </a:solidFill>
                <a:latin typeface="Helvetica Neue"/>
                <a:sym typeface="Helvetica Neue"/>
              </a:rPr>
              <a:t>Universitat Politècnica de Catalunya (UPC)</a:t>
            </a:r>
            <a:endParaRPr lang="es-ES" sz="773" i="1" kern="0" dirty="0">
              <a:solidFill>
                <a:schemeClr val="bg1"/>
              </a:solidFill>
              <a:latin typeface="Helvetica Neue"/>
              <a:ea typeface="+mj-ea"/>
              <a:cs typeface="+mj-cs"/>
              <a:sym typeface="Helvetica Neue"/>
            </a:endParaRPr>
          </a:p>
        </p:txBody>
      </p:sp>
      <p:pic>
        <p:nvPicPr>
          <p:cNvPr id="31" name="Picture 2" descr="The Imitation Game (Descifrando Enigma) - Película 2014 - SensaCine.com">
            <a:extLst>
              <a:ext uri="{FF2B5EF4-FFF2-40B4-BE49-F238E27FC236}">
                <a16:creationId xmlns:a16="http://schemas.microsoft.com/office/drawing/2014/main" id="{E146F8EF-6AFB-4E52-8DBE-33F931CAB7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3460" y="1035130"/>
            <a:ext cx="3379124" cy="482597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B18E0379-CD0D-43CC-AD68-F90657673F3A}"/>
              </a:ext>
            </a:extLst>
          </p:cNvPr>
          <p:cNvPicPr>
            <a:picLocks noChangeAspect="1"/>
          </p:cNvPicPr>
          <p:nvPr/>
        </p:nvPicPr>
        <p:blipFill rotWithShape="1">
          <a:blip r:embed="rId4"/>
          <a:srcRect b="34160"/>
          <a:stretch/>
        </p:blipFill>
        <p:spPr>
          <a:xfrm>
            <a:off x="5841781" y="4247536"/>
            <a:ext cx="4386705" cy="1624603"/>
          </a:xfrm>
          <a:prstGeom prst="rect">
            <a:avLst/>
          </a:prstGeom>
        </p:spPr>
      </p:pic>
      <p:pic>
        <p:nvPicPr>
          <p:cNvPr id="3" name="Imagen 2">
            <a:extLst>
              <a:ext uri="{FF2B5EF4-FFF2-40B4-BE49-F238E27FC236}">
                <a16:creationId xmlns:a16="http://schemas.microsoft.com/office/drawing/2014/main" id="{87F159BB-0822-4C8A-BBBC-1A7CDBE27DA9}"/>
              </a:ext>
            </a:extLst>
          </p:cNvPr>
          <p:cNvPicPr>
            <a:picLocks noChangeAspect="1"/>
          </p:cNvPicPr>
          <p:nvPr/>
        </p:nvPicPr>
        <p:blipFill>
          <a:blip r:embed="rId5"/>
          <a:stretch>
            <a:fillRect/>
          </a:stretch>
        </p:blipFill>
        <p:spPr>
          <a:xfrm>
            <a:off x="5841781" y="2118490"/>
            <a:ext cx="4384133" cy="2129045"/>
          </a:xfrm>
          <a:prstGeom prst="rect">
            <a:avLst/>
          </a:prstGeom>
        </p:spPr>
      </p:pic>
      <p:pic>
        <p:nvPicPr>
          <p:cNvPr id="4" name="Imagen 3">
            <a:hlinkClick r:id="rId6"/>
            <a:extLst>
              <a:ext uri="{FF2B5EF4-FFF2-40B4-BE49-F238E27FC236}">
                <a16:creationId xmlns:a16="http://schemas.microsoft.com/office/drawing/2014/main" id="{436F20BF-A05D-4A1E-889F-8A0A12B7098E}"/>
              </a:ext>
            </a:extLst>
          </p:cNvPr>
          <p:cNvPicPr>
            <a:picLocks noChangeAspect="1"/>
          </p:cNvPicPr>
          <p:nvPr/>
        </p:nvPicPr>
        <p:blipFill>
          <a:blip r:embed="rId7"/>
          <a:stretch>
            <a:fillRect/>
          </a:stretch>
        </p:blipFill>
        <p:spPr>
          <a:xfrm>
            <a:off x="9108885" y="4705366"/>
            <a:ext cx="1174240" cy="1174240"/>
          </a:xfrm>
          <a:prstGeom prst="rect">
            <a:avLst/>
          </a:prstGeom>
        </p:spPr>
      </p:pic>
      <p:sp>
        <p:nvSpPr>
          <p:cNvPr id="37" name="Rectángulo 32">
            <a:extLst>
              <a:ext uri="{FF2B5EF4-FFF2-40B4-BE49-F238E27FC236}">
                <a16:creationId xmlns:a16="http://schemas.microsoft.com/office/drawing/2014/main" id="{26B1C07B-8148-458E-97D4-80EFF66C8990}"/>
              </a:ext>
            </a:extLst>
          </p:cNvPr>
          <p:cNvSpPr/>
          <p:nvPr/>
        </p:nvSpPr>
        <p:spPr>
          <a:xfrm>
            <a:off x="737054" y="206737"/>
            <a:ext cx="10717891" cy="512169"/>
          </a:xfrm>
          <a:custGeom>
            <a:avLst/>
            <a:gdLst>
              <a:gd name="connsiteX0" fmla="*/ 0 w 11627555"/>
              <a:gd name="connsiteY0" fmla="*/ 0 h 523220"/>
              <a:gd name="connsiteX1" fmla="*/ 11627555 w 11627555"/>
              <a:gd name="connsiteY1" fmla="*/ 0 h 523220"/>
              <a:gd name="connsiteX2" fmla="*/ 11627555 w 11627555"/>
              <a:gd name="connsiteY2" fmla="*/ 523220 h 523220"/>
              <a:gd name="connsiteX3" fmla="*/ 0 w 11627555"/>
              <a:gd name="connsiteY3" fmla="*/ 523220 h 523220"/>
              <a:gd name="connsiteX4" fmla="*/ 0 w 11627555"/>
              <a:gd name="connsiteY4" fmla="*/ 0 h 523220"/>
              <a:gd name="connsiteX0" fmla="*/ 0 w 11627555"/>
              <a:gd name="connsiteY0" fmla="*/ 11289 h 534509"/>
              <a:gd name="connsiteX1" fmla="*/ 11142133 w 11627555"/>
              <a:gd name="connsiteY1" fmla="*/ 0 h 534509"/>
              <a:gd name="connsiteX2" fmla="*/ 11627555 w 11627555"/>
              <a:gd name="connsiteY2" fmla="*/ 534509 h 534509"/>
              <a:gd name="connsiteX3" fmla="*/ 0 w 11627555"/>
              <a:gd name="connsiteY3" fmla="*/ 534509 h 534509"/>
              <a:gd name="connsiteX4" fmla="*/ 0 w 11627555"/>
              <a:gd name="connsiteY4" fmla="*/ 11289 h 534509"/>
              <a:gd name="connsiteX0" fmla="*/ 0 w 11627555"/>
              <a:gd name="connsiteY0" fmla="*/ 0 h 523220"/>
              <a:gd name="connsiteX1" fmla="*/ 11334418 w 11627555"/>
              <a:gd name="connsiteY1" fmla="*/ 244 h 523220"/>
              <a:gd name="connsiteX2" fmla="*/ 11627555 w 11627555"/>
              <a:gd name="connsiteY2" fmla="*/ 523220 h 523220"/>
              <a:gd name="connsiteX3" fmla="*/ 0 w 11627555"/>
              <a:gd name="connsiteY3" fmla="*/ 523220 h 523220"/>
              <a:gd name="connsiteX4" fmla="*/ 0 w 11627555"/>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7555" h="523220">
                <a:moveTo>
                  <a:pt x="0" y="0"/>
                </a:moveTo>
                <a:lnTo>
                  <a:pt x="11334418" y="244"/>
                </a:lnTo>
                <a:lnTo>
                  <a:pt x="11627555" y="523220"/>
                </a:lnTo>
                <a:lnTo>
                  <a:pt x="0" y="523220"/>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1287"/>
          </a:p>
        </p:txBody>
      </p:sp>
      <p:sp>
        <p:nvSpPr>
          <p:cNvPr id="38" name="Cuadro de texto 1">
            <a:extLst>
              <a:ext uri="{FF2B5EF4-FFF2-40B4-BE49-F238E27FC236}">
                <a16:creationId xmlns:a16="http://schemas.microsoft.com/office/drawing/2014/main" id="{BA4814BA-A0FF-484D-80EB-3734587F07CD}"/>
              </a:ext>
            </a:extLst>
          </p:cNvPr>
          <p:cNvSpPr txBox="1">
            <a:spLocks noChangeArrowheads="1"/>
          </p:cNvSpPr>
          <p:nvPr/>
        </p:nvSpPr>
        <p:spPr bwMode="auto">
          <a:xfrm>
            <a:off x="6062682" y="301988"/>
            <a:ext cx="5091995" cy="29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643" tIns="29323" rIns="58643" bIns="29323" numCol="1" anchor="t" anchorCtr="0" compatLnSpc="1">
            <a:prstTxWarp prst="textNoShape">
              <a:avLst/>
            </a:prstTxWarp>
          </a:bodyPr>
          <a:lstStyle/>
          <a:p>
            <a:pPr algn="r" defTabSz="586403" fontAlgn="base">
              <a:spcBef>
                <a:spcPct val="0"/>
              </a:spcBef>
              <a:spcAft>
                <a:spcPct val="0"/>
              </a:spcAft>
            </a:pPr>
            <a:r>
              <a:rPr lang="es-PE" altLang="es-PE" sz="857" dirty="0">
                <a:solidFill>
                  <a:schemeClr val="bg1"/>
                </a:solidFill>
                <a:latin typeface="Arial Narrow" pitchFamily="34" charset="0"/>
                <a:ea typeface="Adobe Fan Heiti Std B" pitchFamily="34" charset="-128"/>
                <a:cs typeface="Times New Roman" pitchFamily="18" charset="0"/>
              </a:rPr>
              <a:t>UNIVERSIDAD POLIT</a:t>
            </a:r>
            <a:r>
              <a:rPr lang="es-PE" altLang="es-PE" sz="857" dirty="0">
                <a:solidFill>
                  <a:schemeClr val="bg1"/>
                </a:solidFill>
                <a:latin typeface="Calibri"/>
                <a:ea typeface="Adobe Fan Heiti Std B" pitchFamily="34" charset="-128"/>
                <a:cs typeface="Times New Roman" pitchFamily="18" charset="0"/>
              </a:rPr>
              <a:t>É</a:t>
            </a:r>
            <a:r>
              <a:rPr lang="es-PE" altLang="es-PE" sz="857" dirty="0">
                <a:solidFill>
                  <a:schemeClr val="bg1"/>
                </a:solidFill>
                <a:latin typeface="Arial Narrow" pitchFamily="34" charset="0"/>
                <a:ea typeface="Adobe Fan Heiti Std B" pitchFamily="34" charset="-128"/>
                <a:cs typeface="Times New Roman" pitchFamily="18" charset="0"/>
              </a:rPr>
              <a:t>CNICA DE CATALUNYA</a:t>
            </a:r>
            <a:endParaRPr lang="es-PE" altLang="es-PE" sz="1143" dirty="0">
              <a:solidFill>
                <a:schemeClr val="bg1"/>
              </a:solidFill>
              <a:latin typeface="Arial" pitchFamily="34" charset="0"/>
              <a:cs typeface="Arial" pitchFamily="34" charset="0"/>
            </a:endParaRPr>
          </a:p>
          <a:p>
            <a:pPr algn="r" defTabSz="586403" eaLnBrk="0" fontAlgn="base" hangingPunct="0">
              <a:spcBef>
                <a:spcPct val="0"/>
              </a:spcBef>
              <a:spcAft>
                <a:spcPct val="0"/>
              </a:spcAft>
            </a:pPr>
            <a:r>
              <a:rPr lang="es-PE" altLang="es-PE" sz="1143" b="1" dirty="0">
                <a:solidFill>
                  <a:schemeClr val="bg1"/>
                </a:solidFill>
                <a:latin typeface="Arial" pitchFamily="34" charset="0"/>
                <a:ea typeface="Adobe Fan Heiti Std B" pitchFamily="34" charset="-128"/>
                <a:cs typeface="Arial" pitchFamily="34" charset="0"/>
              </a:rPr>
              <a:t>GRADO EN ARQUITECTURA TÉCNICA Y EDIFICACIÓN</a:t>
            </a:r>
            <a:endParaRPr lang="es-PE" altLang="es-PE" sz="1143" dirty="0">
              <a:solidFill>
                <a:schemeClr val="bg1"/>
              </a:solidFill>
              <a:latin typeface="Arial" pitchFamily="34" charset="0"/>
              <a:cs typeface="Arial" pitchFamily="34" charset="0"/>
            </a:endParaRPr>
          </a:p>
          <a:p>
            <a:pPr defTabSz="586403" eaLnBrk="0" fontAlgn="base" hangingPunct="0">
              <a:spcBef>
                <a:spcPct val="0"/>
              </a:spcBef>
              <a:spcAft>
                <a:spcPct val="0"/>
              </a:spcAft>
            </a:pPr>
            <a:endParaRPr lang="es-PE" altLang="es-PE" sz="2571" dirty="0">
              <a:solidFill>
                <a:schemeClr val="bg1"/>
              </a:solidFill>
              <a:latin typeface="Arial" pitchFamily="34" charset="0"/>
              <a:cs typeface="Arial" pitchFamily="34" charset="0"/>
            </a:endParaRPr>
          </a:p>
        </p:txBody>
      </p:sp>
      <p:pic>
        <p:nvPicPr>
          <p:cNvPr id="39" name="Picture 2" descr="Resultado de imagen para epseb">
            <a:extLst>
              <a:ext uri="{FF2B5EF4-FFF2-40B4-BE49-F238E27FC236}">
                <a16:creationId xmlns:a16="http://schemas.microsoft.com/office/drawing/2014/main" id="{A39C44CA-4EBA-4854-B257-B08333DD911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6890" r="77361" b="27751"/>
          <a:stretch/>
        </p:blipFill>
        <p:spPr bwMode="auto">
          <a:xfrm>
            <a:off x="11383934" y="206737"/>
            <a:ext cx="729043" cy="565293"/>
          </a:xfrm>
          <a:prstGeom prst="rect">
            <a:avLst/>
          </a:prstGeom>
          <a:noFill/>
          <a:extLst>
            <a:ext uri="{909E8E84-426E-40DD-AFC4-6F175D3DCCD1}">
              <a14:hiddenFill xmlns:a14="http://schemas.microsoft.com/office/drawing/2010/main">
                <a:solidFill>
                  <a:srgbClr val="FFFFFF"/>
                </a:solidFill>
              </a14:hiddenFill>
            </a:ext>
          </a:extLst>
        </p:spPr>
      </p:pic>
      <p:sp>
        <p:nvSpPr>
          <p:cNvPr id="40" name="Rectángulo 39">
            <a:extLst>
              <a:ext uri="{FF2B5EF4-FFF2-40B4-BE49-F238E27FC236}">
                <a16:creationId xmlns:a16="http://schemas.microsoft.com/office/drawing/2014/main" id="{CBC4FE3E-7AA6-42BC-BC28-98407DB3CE33}"/>
              </a:ext>
            </a:extLst>
          </p:cNvPr>
          <p:cNvSpPr/>
          <p:nvPr/>
        </p:nvSpPr>
        <p:spPr>
          <a:xfrm>
            <a:off x="737054" y="726311"/>
            <a:ext cx="11467511" cy="45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4990585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a:extLst>
              <a:ext uri="{FF2B5EF4-FFF2-40B4-BE49-F238E27FC236}">
                <a16:creationId xmlns:a16="http://schemas.microsoft.com/office/drawing/2014/main" id="{54649B0E-A399-455D-8B0D-33771D5157F3}"/>
              </a:ext>
            </a:extLst>
          </p:cNvPr>
          <p:cNvPicPr>
            <a:picLocks noChangeAspect="1"/>
          </p:cNvPicPr>
          <p:nvPr/>
        </p:nvPicPr>
        <p:blipFill>
          <a:blip r:embed="rId3">
            <a:grayscl/>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476" y="-14421"/>
            <a:ext cx="12194952" cy="5857875"/>
          </a:xfrm>
          <a:prstGeom prst="rect">
            <a:avLst/>
          </a:prstGeom>
        </p:spPr>
      </p:pic>
      <p:sp>
        <p:nvSpPr>
          <p:cNvPr id="2" name="CuadroTexto 1">
            <a:extLst>
              <a:ext uri="{FF2B5EF4-FFF2-40B4-BE49-F238E27FC236}">
                <a16:creationId xmlns:a16="http://schemas.microsoft.com/office/drawing/2014/main" id="{09ACD262-7BE9-4620-8455-CCC66A148382}"/>
              </a:ext>
            </a:extLst>
          </p:cNvPr>
          <p:cNvSpPr txBox="1"/>
          <p:nvPr/>
        </p:nvSpPr>
        <p:spPr>
          <a:xfrm>
            <a:off x="6194287" y="885202"/>
            <a:ext cx="5997713" cy="23008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1219126" hangingPunct="0"/>
            <a:r>
              <a:rPr lang="es-ES" sz="11671" dirty="0">
                <a:latin typeface="Aisyah" panose="02000503000000000000" pitchFamily="50" charset="0"/>
              </a:rPr>
              <a:t>¡</a:t>
            </a:r>
            <a:r>
              <a:rPr lang="es-ES" sz="11671" dirty="0">
                <a:latin typeface="Aisyah" panose="02000503000000000000" pitchFamily="50" charset="0"/>
                <a:sym typeface="Helvetica Neue"/>
              </a:rPr>
              <a:t>Gracias!</a:t>
            </a:r>
          </a:p>
          <a:p>
            <a:pPr algn="ctr"/>
            <a:r>
              <a:rPr lang="es-ES" sz="1406" b="1" dirty="0">
                <a:latin typeface="Yu Gothic Light" panose="020B0300000000000000" pitchFamily="34" charset="-128"/>
                <a:ea typeface="Yu Gothic Light" panose="020B0300000000000000" pitchFamily="34" charset="-128"/>
              </a:rPr>
              <a:t>Fanny Esther Berigüete Alcántara</a:t>
            </a:r>
          </a:p>
          <a:p>
            <a:pPr algn="ctr"/>
            <a:r>
              <a:rPr lang="es-ES" sz="1406" b="1" dirty="0">
                <a:solidFill>
                  <a:schemeClr val="accent5">
                    <a:lumMod val="75000"/>
                  </a:schemeClr>
                </a:solidFill>
                <a:latin typeface="Yu Gothic Light" panose="020B0300000000000000" pitchFamily="34" charset="-128"/>
                <a:ea typeface="Yu Gothic Light" panose="020B0300000000000000" pitchFamily="34" charset="-128"/>
                <a:hlinkClick r:id="rId5">
                  <a:extLst>
                    <a:ext uri="{A12FA001-AC4F-418D-AE19-62706E023703}">
                      <ahyp:hlinkClr xmlns:ahyp="http://schemas.microsoft.com/office/drawing/2018/hyperlinkcolor" val="tx"/>
                    </a:ext>
                  </a:extLst>
                </a:hlinkClick>
              </a:rPr>
              <a:t>fanny.esther.beriguete@upc.edu</a:t>
            </a:r>
            <a:r>
              <a:rPr lang="es-ES" sz="1406" b="1" dirty="0">
                <a:solidFill>
                  <a:schemeClr val="accent5">
                    <a:lumMod val="75000"/>
                  </a:schemeClr>
                </a:solidFill>
                <a:latin typeface="Yu Gothic Light" panose="020B0300000000000000" pitchFamily="34" charset="-128"/>
                <a:ea typeface="Yu Gothic Light" panose="020B0300000000000000" pitchFamily="34" charset="-128"/>
              </a:rPr>
              <a:t>   </a:t>
            </a:r>
          </a:p>
        </p:txBody>
      </p:sp>
    </p:spTree>
    <p:extLst>
      <p:ext uri="{BB962C8B-B14F-4D97-AF65-F5344CB8AC3E}">
        <p14:creationId xmlns:p14="http://schemas.microsoft.com/office/powerpoint/2010/main" val="737349769"/>
      </p:ext>
    </p:extLst>
  </p:cSld>
  <p:clrMapOvr>
    <a:masterClrMapping/>
  </p:clrMapOvr>
  <p:transition spd="med"/>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l'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1631</TotalTime>
  <Words>1920</Words>
  <Application>Microsoft Office PowerPoint</Application>
  <PresentationFormat>Panorámica</PresentationFormat>
  <Paragraphs>232</Paragraphs>
  <Slides>24</Slides>
  <Notes>14</Notes>
  <HiddenSlides>0</HiddenSlides>
  <MMClips>5</MMClips>
  <ScaleCrop>false</ScaleCrop>
  <HeadingPairs>
    <vt:vector size="6" baseType="variant">
      <vt:variant>
        <vt:lpstr>Fuentes usadas</vt:lpstr>
      </vt:variant>
      <vt:variant>
        <vt:i4>10</vt:i4>
      </vt:variant>
      <vt:variant>
        <vt:lpstr>Tema</vt:lpstr>
      </vt:variant>
      <vt:variant>
        <vt:i4>2</vt:i4>
      </vt:variant>
      <vt:variant>
        <vt:lpstr>Títulos de diapositiva</vt:lpstr>
      </vt:variant>
      <vt:variant>
        <vt:i4>24</vt:i4>
      </vt:variant>
    </vt:vector>
  </HeadingPairs>
  <TitlesOfParts>
    <vt:vector size="36" baseType="lpstr">
      <vt:lpstr>Yu Gothic Light</vt:lpstr>
      <vt:lpstr>Yu Gothic UI Light</vt:lpstr>
      <vt:lpstr>Adobe Fan Heiti Std B</vt:lpstr>
      <vt:lpstr>Aisyah</vt:lpstr>
      <vt:lpstr>Arial</vt:lpstr>
      <vt:lpstr>Arial Narrow</vt:lpstr>
      <vt:lpstr>Calibri</vt:lpstr>
      <vt:lpstr>Calibri Light</vt:lpstr>
      <vt:lpstr>Helvetica Neue</vt:lpstr>
      <vt:lpstr>Times New Roman</vt:lpstr>
      <vt:lpstr>Tema de Office</vt:lpstr>
      <vt:lpstr>Tema de l'Office</vt:lpstr>
      <vt:lpstr>Presentación de PowerPoint</vt:lpstr>
      <vt:lpstr>Intel·ligència artificial aplicada a la construcció</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Intel·ligència artificial aplicada a la construcció</dc:title>
  <dc:creator>Usuario</dc:creator>
  <cp:lastModifiedBy>Fanny Esther Berigüete Alcántara</cp:lastModifiedBy>
  <cp:revision>65</cp:revision>
  <dcterms:created xsi:type="dcterms:W3CDTF">2020-09-20T15:11:52Z</dcterms:created>
  <dcterms:modified xsi:type="dcterms:W3CDTF">2021-09-21T18:02:22Z</dcterms:modified>
</cp:coreProperties>
</file>